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handoutMasterIdLst>
    <p:handoutMasterId r:id="rId65"/>
  </p:handoutMasterIdLst>
  <p:sldIdLst>
    <p:sldId id="289" r:id="rId2"/>
    <p:sldId id="258" r:id="rId3"/>
    <p:sldId id="282" r:id="rId4"/>
    <p:sldId id="260" r:id="rId5"/>
    <p:sldId id="261" r:id="rId6"/>
    <p:sldId id="290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5" r:id="rId20"/>
    <p:sldId id="303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323" r:id="rId39"/>
    <p:sldId id="325" r:id="rId40"/>
    <p:sldId id="324" r:id="rId41"/>
    <p:sldId id="326" r:id="rId42"/>
    <p:sldId id="327" r:id="rId43"/>
    <p:sldId id="328" r:id="rId44"/>
    <p:sldId id="329" r:id="rId45"/>
    <p:sldId id="330" r:id="rId46"/>
    <p:sldId id="331" r:id="rId47"/>
    <p:sldId id="332" r:id="rId48"/>
    <p:sldId id="333" r:id="rId49"/>
    <p:sldId id="334" r:id="rId50"/>
    <p:sldId id="335" r:id="rId51"/>
    <p:sldId id="336" r:id="rId52"/>
    <p:sldId id="337" r:id="rId53"/>
    <p:sldId id="338" r:id="rId54"/>
    <p:sldId id="339" r:id="rId55"/>
    <p:sldId id="341" r:id="rId56"/>
    <p:sldId id="342" r:id="rId57"/>
    <p:sldId id="343" r:id="rId58"/>
    <p:sldId id="344" r:id="rId59"/>
    <p:sldId id="345" r:id="rId60"/>
    <p:sldId id="346" r:id="rId61"/>
    <p:sldId id="347" r:id="rId62"/>
    <p:sldId id="348" r:id="rId63"/>
    <p:sldId id="349" r:id="rId64"/>
  </p:sldIdLst>
  <p:sldSz cx="9144000" cy="6858000" type="screen4x3"/>
  <p:notesSz cx="7102475" cy="10234613"/>
  <p:embeddedFontLst>
    <p:embeddedFont>
      <p:font typeface="나눔손글씨 펜" panose="020B0600000101010101" charset="-127"/>
      <p:regular r:id="rId66"/>
    </p:embeddedFont>
    <p:embeddedFont>
      <p:font typeface="Cambria Math" panose="02040503050406030204" pitchFamily="18" charset="0"/>
      <p:regular r:id="rId67"/>
    </p:embeddedFont>
    <p:embeddedFont>
      <p:font typeface="HY견고딕" panose="02030600000101010101" pitchFamily="18" charset="-127"/>
      <p:regular r:id="rId68"/>
    </p:embeddedFont>
    <p:embeddedFont>
      <p:font typeface="맑은 고딕" panose="020B0503020000020004" pitchFamily="50" charset="-127"/>
      <p:regular r:id="rId69"/>
      <p:bold r:id="rId7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1C1"/>
    <a:srgbClr val="BC0606"/>
    <a:srgbClr val="FB5357"/>
    <a:srgbClr val="ED193A"/>
    <a:srgbClr val="FC888B"/>
    <a:srgbClr val="F90F15"/>
    <a:srgbClr val="FFE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7E8DA2-A9BD-42C2-9D2E-CC2336B7371E}" v="1" dt="2023-09-04T08:33:42.7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6" d="100"/>
          <a:sy n="96" d="100"/>
        </p:scale>
        <p:origin x="1492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3224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1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준용" userId="b91c6c07-188f-4757-9924-c4a4872845a3" providerId="ADAL" clId="{7C7E8DA2-A9BD-42C2-9D2E-CC2336B7371E}"/>
    <pc:docChg chg="custSel modSld modHandout">
      <pc:chgData name="이준용" userId="b91c6c07-188f-4757-9924-c4a4872845a3" providerId="ADAL" clId="{7C7E8DA2-A9BD-42C2-9D2E-CC2336B7371E}" dt="2023-09-04T08:33:42.811" v="1" actId="27636"/>
      <pc:docMkLst>
        <pc:docMk/>
      </pc:docMkLst>
      <pc:sldChg chg="modSp mod">
        <pc:chgData name="이준용" userId="b91c6c07-188f-4757-9924-c4a4872845a3" providerId="ADAL" clId="{7C7E8DA2-A9BD-42C2-9D2E-CC2336B7371E}" dt="2023-09-04T08:33:42.811" v="1" actId="27636"/>
        <pc:sldMkLst>
          <pc:docMk/>
          <pc:sldMk cId="3989315011" sldId="311"/>
        </pc:sldMkLst>
        <pc:spChg chg="mod">
          <ac:chgData name="이준용" userId="b91c6c07-188f-4757-9924-c4a4872845a3" providerId="ADAL" clId="{7C7E8DA2-A9BD-42C2-9D2E-CC2336B7371E}" dt="2023-09-04T08:33:42.811" v="1" actId="27636"/>
          <ac:spMkLst>
            <pc:docMk/>
            <pc:sldMk cId="3989315011" sldId="311"/>
            <ac:spMk id="5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3092" y="0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r">
              <a:defRPr sz="1300"/>
            </a:lvl1pPr>
          </a:lstStyle>
          <a:p>
            <a:fld id="{5C9BBE25-1181-4C43-B3E8-9A672AB42AD3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3092" y="9721106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r">
              <a:defRPr sz="13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514734"/>
            <a:ext cx="9143999" cy="1374082"/>
          </a:xfrm>
          <a:prstGeom prst="rect">
            <a:avLst/>
          </a:prstGeom>
        </p:spPr>
      </p:pic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 userDrawn="1"/>
        </p:nvSpPr>
        <p:spPr>
          <a:xfrm>
            <a:off x="3275856" y="5013176"/>
            <a:ext cx="822970" cy="26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3"/>
          <p:cNvSpPr>
            <a:spLocks noGrp="1"/>
          </p:cNvSpPr>
          <p:nvPr>
            <p:ph type="title"/>
          </p:nvPr>
        </p:nvSpPr>
        <p:spPr>
          <a:xfrm>
            <a:off x="282995" y="5683560"/>
            <a:ext cx="8229600" cy="1008112"/>
          </a:xfrm>
        </p:spPr>
        <p:txBody>
          <a:bodyPr/>
          <a:lstStyle>
            <a:lvl1pPr algn="l">
              <a:defRPr sz="3200" b="1">
                <a:solidFill>
                  <a:schemeClr val="bg1"/>
                </a:solidFill>
                <a:latin typeface="아리따M" pitchFamily="18" charset="-127"/>
                <a:ea typeface="아리따M" pitchFamily="18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99991" y="658786"/>
            <a:ext cx="4644007" cy="327427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9512" y="3904176"/>
            <a:ext cx="5353200" cy="142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18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1199976" y="2348880"/>
            <a:ext cx="5100216" cy="1031628"/>
          </a:xfrm>
        </p:spPr>
        <p:txBody>
          <a:bodyPr/>
          <a:lstStyle>
            <a:lvl1pPr algn="l">
              <a:defRPr sz="4400" b="0">
                <a:solidFill>
                  <a:schemeClr val="accent5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0" y="6237312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6410941" y="3284984"/>
            <a:ext cx="465315" cy="496808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7219875" y="1939423"/>
            <a:ext cx="303684" cy="30302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912341" y="2203146"/>
            <a:ext cx="5747891" cy="1328780"/>
          </a:xfrm>
          <a:prstGeom prst="rect">
            <a:avLst/>
          </a:prstGeom>
          <a:noFill/>
          <a:ln w="1270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6848475" y="1609725"/>
            <a:ext cx="511902" cy="468119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8446" y="3741157"/>
            <a:ext cx="2352675" cy="2495550"/>
          </a:xfrm>
          <a:prstGeom prst="rect">
            <a:avLst/>
          </a:prstGeom>
        </p:spPr>
      </p:pic>
      <p:grpSp>
        <p:nvGrpSpPr>
          <p:cNvPr id="5" name="그룹 4"/>
          <p:cNvGrpSpPr/>
          <p:nvPr userDrawn="1"/>
        </p:nvGrpSpPr>
        <p:grpSpPr>
          <a:xfrm>
            <a:off x="912341" y="1555328"/>
            <a:ext cx="5605775" cy="505520"/>
            <a:chOff x="912341" y="1447760"/>
            <a:chExt cx="5605775" cy="505520"/>
          </a:xfrm>
        </p:grpSpPr>
        <p:pic>
          <p:nvPicPr>
            <p:cNvPr id="22" name="그림 21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790645" y="1494515"/>
              <a:ext cx="727471" cy="210123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 userDrawn="1"/>
          </p:nvGrpSpPr>
          <p:grpSpPr>
            <a:xfrm>
              <a:off x="912341" y="1447760"/>
              <a:ext cx="4837319" cy="505520"/>
              <a:chOff x="881812" y="1320078"/>
              <a:chExt cx="4837319" cy="505520"/>
            </a:xfrm>
          </p:grpSpPr>
          <p:pic>
            <p:nvPicPr>
              <p:cNvPr id="21" name="그림 20"/>
              <p:cNvPicPr>
                <a:picLocks noChangeAspect="1"/>
              </p:cNvPicPr>
              <p:nvPr userDrawn="1"/>
            </p:nvPicPr>
            <p:blipFill rotWithShape="1">
              <a:blip r:embed="rId5"/>
              <a:srcRect t="1" r="34381" b="45624"/>
              <a:stretch/>
            </p:blipFill>
            <p:spPr>
              <a:xfrm>
                <a:off x="881812" y="1321544"/>
                <a:ext cx="2281051" cy="504054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 userDrawn="1"/>
            </p:nvPicPr>
            <p:blipFill rotWithShape="1">
              <a:blip r:embed="rId5"/>
              <a:srcRect l="27643" t="51160"/>
              <a:stretch/>
            </p:blipFill>
            <p:spPr>
              <a:xfrm>
                <a:off x="3203848" y="1320078"/>
                <a:ext cx="2515283" cy="4527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54895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620688"/>
            <a:ext cx="7344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각 절에서 다루는 내용</a:t>
            </a:r>
            <a:endParaRPr kumimoji="0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Tahoma" pitchFamily="34" charset="0"/>
            </a:endParaRP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1412776"/>
            <a:ext cx="7776864" cy="468052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542925" indent="-276225"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>
                <a:latin typeface="나눔손글씨 펜" pitchFamily="66" charset="-127"/>
                <a:ea typeface="나눔손글씨 펜" pitchFamily="66" charset="-127"/>
              </a:defRPr>
            </a:lvl2pPr>
          </a:lstStyle>
          <a:p>
            <a:pPr lvl="0"/>
            <a:r>
              <a:rPr lang="ko-KR" altLang="en-US" dirty="0"/>
              <a:t>마스터 텍스트 스타일을 편집합니다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 둘째 수준</a:t>
            </a:r>
          </a:p>
        </p:txBody>
      </p:sp>
    </p:spTree>
    <p:extLst>
      <p:ext uri="{BB962C8B-B14F-4D97-AF65-F5344CB8AC3E}">
        <p14:creationId xmlns:p14="http://schemas.microsoft.com/office/powerpoint/2010/main" val="140426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8473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7920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800" b="1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1"/>
          </p:nvPr>
        </p:nvSpPr>
        <p:spPr>
          <a:xfrm>
            <a:off x="827584" y="908720"/>
            <a:ext cx="79928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600" b="0">
                <a:latin typeface="+mj-ea"/>
                <a:ea typeface="+mj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388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2023-09-04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4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77" r:id="rId3"/>
    <p:sldLayoutId id="2147483679" r:id="rId4"/>
    <p:sldLayoutId id="2147483682" r:id="rId5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5709740"/>
            <a:ext cx="8229600" cy="1031628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장</a:t>
            </a:r>
            <a:r>
              <a:rPr lang="en-US" altLang="ko-KR" dirty="0"/>
              <a:t>. </a:t>
            </a:r>
            <a:r>
              <a:rPr lang="ko-KR" altLang="en-US" dirty="0"/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1849441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1.1.3 </a:t>
            </a:r>
            <a:r>
              <a:rPr lang="ko-KR" altLang="en-US" dirty="0"/>
              <a:t>기계 학습 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간단한 기계 학습 예제</a:t>
            </a:r>
            <a:endParaRPr lang="en-US" altLang="ko-KR" dirty="0"/>
          </a:p>
          <a:p>
            <a:pPr lvl="1"/>
            <a:r>
              <a:rPr lang="ko-KR" altLang="en-US" dirty="0"/>
              <a:t>가로축은 시간</a:t>
            </a:r>
            <a:r>
              <a:rPr lang="en-US" altLang="ko-KR" dirty="0"/>
              <a:t>, </a:t>
            </a:r>
            <a:r>
              <a:rPr lang="ko-KR" altLang="en-US" dirty="0"/>
              <a:t>세로축은 이동체의 위치</a:t>
            </a:r>
            <a:endParaRPr lang="en-US" altLang="ko-KR" dirty="0"/>
          </a:p>
          <a:p>
            <a:pPr lvl="1"/>
            <a:r>
              <a:rPr lang="ko-KR" altLang="en-US" dirty="0"/>
              <a:t>관측한 </a:t>
            </a:r>
            <a:r>
              <a:rPr lang="en-US" altLang="ko-KR" dirty="0"/>
              <a:t>4</a:t>
            </a:r>
            <a:r>
              <a:rPr lang="ko-KR" altLang="en-US" dirty="0"/>
              <a:t>개의 점이 데이터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예측</a:t>
            </a:r>
            <a:r>
              <a:rPr lang="en-US" altLang="ko-KR" baseline="30000" dirty="0"/>
              <a:t>prediction</a:t>
            </a:r>
            <a:r>
              <a:rPr lang="ko-KR" altLang="en-US" dirty="0"/>
              <a:t> 문제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임의의</a:t>
            </a:r>
            <a:r>
              <a:rPr lang="en-US" altLang="ko-KR" dirty="0"/>
              <a:t> </a:t>
            </a:r>
            <a:r>
              <a:rPr lang="ko-KR" altLang="en-US" dirty="0"/>
              <a:t>시간이 주어지면 이때 이동체의 위치는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회귀</a:t>
            </a:r>
            <a:r>
              <a:rPr lang="en-US" altLang="ko-KR" baseline="30000" dirty="0"/>
              <a:t>regression</a:t>
            </a:r>
            <a:r>
              <a:rPr lang="ko-KR" altLang="en-US" dirty="0"/>
              <a:t> 문제와 분류</a:t>
            </a:r>
            <a:r>
              <a:rPr lang="en-US" altLang="ko-KR" baseline="30000" dirty="0"/>
              <a:t>classification</a:t>
            </a:r>
            <a:r>
              <a:rPr lang="ko-KR" altLang="en-US" dirty="0"/>
              <a:t> 문제로</a:t>
            </a:r>
            <a:r>
              <a:rPr lang="en-US" altLang="ko-KR" dirty="0"/>
              <a:t> </a:t>
            </a:r>
            <a:r>
              <a:rPr lang="ko-KR" altLang="en-US" dirty="0"/>
              <a:t>나뉨</a:t>
            </a:r>
            <a:endParaRPr lang="en-US" altLang="ko-KR" dirty="0"/>
          </a:p>
          <a:p>
            <a:pPr lvl="2"/>
            <a:r>
              <a:rPr lang="ko-KR" altLang="en-US" dirty="0"/>
              <a:t>회귀는 목표치가 실수</a:t>
            </a:r>
            <a:r>
              <a:rPr lang="en-US" altLang="ko-KR" dirty="0"/>
              <a:t>, </a:t>
            </a:r>
            <a:r>
              <a:rPr lang="ko-KR" altLang="en-US" dirty="0"/>
              <a:t>분류는 </a:t>
            </a:r>
            <a:r>
              <a:rPr lang="ko-KR" altLang="en-US" dirty="0" err="1"/>
              <a:t>부류값</a:t>
            </a:r>
            <a:r>
              <a:rPr lang="ko-KR" altLang="en-US" dirty="0"/>
              <a:t> 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1-4]</a:t>
            </a:r>
            <a:r>
              <a:rPr lang="ko-KR" altLang="en-US" dirty="0"/>
              <a:t>는 회귀 문제</a:t>
            </a:r>
            <a:r>
              <a:rPr lang="en-US" altLang="ko-KR" dirty="0"/>
              <a:t>)</a:t>
            </a:r>
          </a:p>
          <a:p>
            <a:pPr marL="447675" lvl="2" indent="0">
              <a:buNone/>
            </a:pPr>
            <a:r>
              <a:rPr lang="ko-KR" altLang="en-US" dirty="0"/>
              <a:t> 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04864"/>
            <a:ext cx="2648761" cy="2163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5183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1.1.3 </a:t>
            </a:r>
            <a:r>
              <a:rPr lang="ko-KR" altLang="en-US" dirty="0"/>
              <a:t>기계 학습 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훈련집합</a:t>
            </a:r>
            <a:endParaRPr lang="en-US" altLang="ko-KR" dirty="0"/>
          </a:p>
          <a:p>
            <a:pPr lvl="1"/>
            <a:r>
              <a:rPr lang="ko-KR" altLang="en-US" dirty="0"/>
              <a:t>가로축은 </a:t>
            </a:r>
            <a:r>
              <a:rPr lang="ko-KR" altLang="en-US" dirty="0">
                <a:solidFill>
                  <a:srgbClr val="0000FF"/>
                </a:solidFill>
              </a:rPr>
              <a:t>특징</a:t>
            </a:r>
            <a:r>
              <a:rPr lang="en-US" altLang="ko-KR" dirty="0"/>
              <a:t>, </a:t>
            </a:r>
            <a:r>
              <a:rPr lang="ko-KR" altLang="en-US" dirty="0"/>
              <a:t>세로축은 </a:t>
            </a:r>
            <a:r>
              <a:rPr lang="ko-KR" altLang="en-US" dirty="0">
                <a:solidFill>
                  <a:srgbClr val="0000FF"/>
                </a:solidFill>
              </a:rPr>
              <a:t>목표치</a:t>
            </a:r>
            <a:endParaRPr lang="en-US" altLang="ko-KR" dirty="0">
              <a:solidFill>
                <a:srgbClr val="0000FF"/>
              </a:solidFill>
            </a:endParaRPr>
          </a:p>
          <a:p>
            <a:pPr lvl="1"/>
            <a:r>
              <a:rPr lang="ko-KR" altLang="en-US" dirty="0"/>
              <a:t>관측한 </a:t>
            </a:r>
            <a:r>
              <a:rPr lang="en-US" altLang="ko-KR" dirty="0"/>
              <a:t>4</a:t>
            </a:r>
            <a:r>
              <a:rPr lang="ko-KR" altLang="en-US" dirty="0"/>
              <a:t>개의 점이 </a:t>
            </a:r>
            <a:r>
              <a:rPr lang="ko-KR" altLang="en-US" dirty="0">
                <a:solidFill>
                  <a:srgbClr val="0000FF"/>
                </a:solidFill>
              </a:rPr>
              <a:t>훈련집합</a:t>
            </a:r>
            <a:r>
              <a:rPr lang="ko-KR" altLang="en-US" dirty="0"/>
              <a:t>을 구성함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30" y="2982548"/>
            <a:ext cx="3173518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01" y="2276872"/>
            <a:ext cx="7093793" cy="372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59632" y="4644378"/>
            <a:ext cx="457200" cy="41563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6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sz="1600" baseline="-25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ko-KR" altLang="en-US" sz="1600" baseline="-250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53560" y="4641510"/>
            <a:ext cx="457200" cy="41563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6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sz="1600" baseline="-25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ko-KR" altLang="en-US" sz="1600" baseline="-250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26216" y="4643848"/>
            <a:ext cx="457200" cy="41563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6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sz="1600" baseline="-25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ko-KR" altLang="en-US" sz="1600" baseline="-250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49264" y="4658100"/>
            <a:ext cx="457200" cy="41563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6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sz="1600" baseline="-25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ko-KR" altLang="en-US" sz="1600" baseline="-250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4548" y="4165320"/>
            <a:ext cx="457200" cy="41563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6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sz="1600" baseline="-25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ko-KR" altLang="en-US" sz="1600" baseline="-250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6459" y="3974334"/>
            <a:ext cx="457200" cy="41563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6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sz="1600" baseline="-25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ko-KR" altLang="en-US" sz="1600" baseline="-250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4428" y="3774282"/>
            <a:ext cx="457200" cy="41563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6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sz="1600" baseline="-25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ko-KR" altLang="en-US" sz="1600" baseline="-250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1560" y="3573016"/>
            <a:ext cx="457200" cy="41563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6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sz="1600" baseline="-25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ko-KR" altLang="en-US" sz="1600" baseline="-250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23928" y="3236717"/>
            <a:ext cx="1842617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2000" dirty="0"/>
              <a:t>[</a:t>
            </a:r>
            <a:r>
              <a:rPr lang="ko-KR" altLang="en-US" sz="2000" dirty="0"/>
              <a:t>그림 </a:t>
            </a:r>
            <a:r>
              <a:rPr lang="en-US" altLang="ko-KR" sz="2000" dirty="0"/>
              <a:t>1-4] </a:t>
            </a:r>
            <a:r>
              <a:rPr lang="ko-KR" altLang="en-US" sz="2000" dirty="0"/>
              <a:t>예제의 훈련집합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4067945" y="3693917"/>
                <a:ext cx="4896544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-466725"/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/>
                      </a:rPr>
                      <m:t>𝕏</m:t>
                    </m:r>
                    <m:r>
                      <a:rPr lang="en-US" altLang="ko-KR" sz="1600" i="1"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0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sz="16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16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/>
                          </a:rPr>
                          <m:t>2.0</m:t>
                        </m:r>
                      </m:e>
                    </m:d>
                    <m:r>
                      <a:rPr lang="en-US" altLang="ko-KR" sz="16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0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sz="16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16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/>
                          </a:rPr>
                          <m:t>4.0</m:t>
                        </m:r>
                      </m:e>
                    </m:d>
                    <m:r>
                      <a:rPr lang="en-US" altLang="ko-KR" sz="1600" i="1">
                        <a:latin typeface="Cambria Math"/>
                      </a:rPr>
                      <m:t>,</m:t>
                    </m:r>
                  </m:oMath>
                </a14:m>
                <a:r>
                  <a:rPr lang="en-US" altLang="ko-KR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0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sz="16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altLang="ko-KR" sz="16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/>
                          </a:rPr>
                          <m:t>6.0</m:t>
                        </m:r>
                      </m:e>
                    </m:d>
                    <m:r>
                      <a:rPr lang="en-US" altLang="ko-KR" sz="1600" i="1">
                        <a:latin typeface="Cambria Math"/>
                      </a:rPr>
                      <m:t>,</m:t>
                    </m:r>
                  </m:oMath>
                </a14:m>
                <a:r>
                  <a:rPr lang="en-US" altLang="ko-KR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0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sz="1600" i="1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altLang="ko-KR" sz="16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/>
                          </a:rPr>
                          <m:t>8.0</m:t>
                        </m:r>
                      </m:e>
                    </m:d>
                    <m:r>
                      <a:rPr lang="en-US" altLang="ko-KR" sz="1600" i="1">
                        <a:latin typeface="Cambria Math"/>
                      </a:rPr>
                      <m:t>} </m:t>
                    </m:r>
                  </m:oMath>
                </a14:m>
                <a:endParaRPr lang="en-US" altLang="ko-KR" sz="1600" i="1" dirty="0">
                  <a:latin typeface="Cambria Math"/>
                </a:endParaRPr>
              </a:p>
              <a:p>
                <a:pPr indent="-466725"/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/>
                      </a:rPr>
                      <m:t>𝕐</m:t>
                    </m:r>
                    <m:r>
                      <a:rPr lang="en-US" altLang="ko-KR" sz="1600" i="1"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sz="16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1600" i="1">
                        <a:latin typeface="Cambria Math"/>
                      </a:rPr>
                      <m:t>=3.0</m:t>
                    </m:r>
                  </m:oMath>
                </a14:m>
                <a:r>
                  <a:rPr lang="en-US" altLang="ko-KR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sz="16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1600" i="1">
                        <a:latin typeface="Cambria Math"/>
                      </a:rPr>
                      <m:t>=4.0</m:t>
                    </m:r>
                  </m:oMath>
                </a14:m>
                <a:r>
                  <a:rPr lang="en-US" altLang="ko-KR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sz="16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altLang="ko-KR" sz="1600" i="1">
                        <a:latin typeface="Cambria Math"/>
                      </a:rPr>
                      <m:t>=5.0</m:t>
                    </m:r>
                  </m:oMath>
                </a14:m>
                <a:r>
                  <a:rPr lang="en-US" altLang="ko-KR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sz="1600" i="1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altLang="ko-KR" sz="1600" i="1">
                        <a:latin typeface="Cambria Math"/>
                      </a:rPr>
                      <m:t>=6.0}</m:t>
                    </m:r>
                  </m:oMath>
                </a14:m>
                <a:endParaRPr lang="en-US" altLang="ko-KR" sz="1600" dirty="0"/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5" y="3693917"/>
                <a:ext cx="4896544" cy="584775"/>
              </a:xfrm>
              <a:prstGeom prst="rect">
                <a:avLst/>
              </a:prstGeom>
              <a:blipFill rotWithShape="1"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6949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1.1.3 </a:t>
            </a:r>
            <a:r>
              <a:rPr lang="ko-KR" altLang="en-US" dirty="0"/>
              <a:t>기계 학습 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데이터를 어떻게 </a:t>
            </a:r>
            <a:r>
              <a:rPr lang="ko-KR" altLang="en-US" dirty="0" err="1"/>
              <a:t>모델링할</a:t>
            </a:r>
            <a:r>
              <a:rPr lang="ko-KR" altLang="en-US" dirty="0"/>
              <a:t> 것인가</a:t>
            </a:r>
            <a:endParaRPr lang="en-US" altLang="ko-KR" dirty="0"/>
          </a:p>
          <a:p>
            <a:pPr lvl="1"/>
            <a:r>
              <a:rPr lang="ko-KR" altLang="en-US" dirty="0"/>
              <a:t>눈대중으로 보면 직선을 이루므로 직선을 선택하자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olidFill>
                  <a:srgbClr val="0000FF"/>
                </a:solidFill>
                <a:sym typeface="Wingdings" pitchFamily="2" charset="2"/>
              </a:rPr>
              <a:t>모델로 직선을 선택</a:t>
            </a:r>
            <a:r>
              <a:rPr lang="ko-KR" altLang="en-US" dirty="0">
                <a:sym typeface="Wingdings" pitchFamily="2" charset="2"/>
              </a:rPr>
              <a:t>한 셈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/>
              <a:t>직선 모델의 수식</a:t>
            </a:r>
            <a:endParaRPr lang="en-US" altLang="ko-KR" dirty="0"/>
          </a:p>
          <a:p>
            <a:pPr lvl="2"/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ko-KR" altLang="en-US" dirty="0">
                <a:solidFill>
                  <a:srgbClr val="0000FF"/>
                </a:solidFill>
              </a:rPr>
              <a:t>매개변수</a:t>
            </a:r>
            <a:r>
              <a:rPr lang="ko-KR" altLang="en-US" dirty="0"/>
              <a:t>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와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b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기계</a:t>
            </a:r>
            <a:r>
              <a:rPr lang="en-US" altLang="ko-KR" dirty="0"/>
              <a:t> </a:t>
            </a:r>
            <a:r>
              <a:rPr lang="ko-KR" altLang="en-US" dirty="0"/>
              <a:t>학습은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가장 정확하게 예측할 수 있는</a:t>
            </a:r>
            <a:r>
              <a:rPr lang="en-US" altLang="ko-KR" dirty="0"/>
              <a:t>, </a:t>
            </a:r>
            <a:r>
              <a:rPr lang="ko-KR" altLang="en-US" dirty="0"/>
              <a:t>즉 최적의 매개변수를 찾는 작업</a:t>
            </a:r>
            <a:endParaRPr lang="en-US" altLang="ko-KR" dirty="0"/>
          </a:p>
          <a:p>
            <a:pPr lvl="1"/>
            <a:r>
              <a:rPr lang="ko-KR" altLang="en-US" dirty="0"/>
              <a:t>처음에는 </a:t>
            </a:r>
            <a:r>
              <a:rPr lang="ko-KR" altLang="en-US" dirty="0" err="1"/>
              <a:t>최적값을</a:t>
            </a:r>
            <a:r>
              <a:rPr lang="ko-KR" altLang="en-US" dirty="0"/>
              <a:t> 모르므로 임의의 값에서 시작하고</a:t>
            </a:r>
            <a:r>
              <a:rPr lang="en-US" altLang="ko-KR" dirty="0"/>
              <a:t>, </a:t>
            </a:r>
            <a:r>
              <a:rPr lang="ko-KR" altLang="en-US" dirty="0"/>
              <a:t>점점 성능을 개선하여 최적에 도달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1-4]</a:t>
            </a:r>
            <a:r>
              <a:rPr lang="ko-KR" altLang="en-US" dirty="0"/>
              <a:t>의 예에서는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ko-KR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에서 시작하여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ko-KR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f</a:t>
            </a:r>
            <a:r>
              <a:rPr lang="en-US" altLang="ko-KR" baseline="-25000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2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f</a:t>
            </a:r>
            <a:r>
              <a:rPr lang="en-US" altLang="ko-KR" baseline="-25000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3</a:t>
            </a:r>
          </a:p>
          <a:p>
            <a:pPr lvl="2"/>
            <a:r>
              <a:rPr lang="ko-KR" altLang="en-US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최적인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ko-KR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은 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=0.5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와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b=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2.0</a:t>
            </a: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marL="266700" lvl="1" indent="0">
              <a:buNone/>
            </a:pPr>
            <a:r>
              <a:rPr lang="ko-KR" altLang="en-US" dirty="0"/>
              <a:t> 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636912"/>
            <a:ext cx="6048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1242380" y="2907208"/>
            <a:ext cx="144016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852948" y="2907692"/>
            <a:ext cx="144016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661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1.1.3 </a:t>
            </a:r>
            <a:r>
              <a:rPr lang="ko-KR" altLang="en-US" dirty="0"/>
              <a:t>기계 학습 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학습을 마치면</a:t>
            </a:r>
            <a:r>
              <a:rPr lang="en-US" altLang="ko-KR" dirty="0"/>
              <a:t>,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예측에 사용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10.0 </a:t>
            </a:r>
            <a:r>
              <a:rPr lang="ko-KR" altLang="en-US" dirty="0"/>
              <a:t>순간의 이동체 위치를 알고자 하면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ko-KR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(10.0)=0.5*10.0+2.0=7.0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이라 예측함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r>
              <a:rPr lang="ko-KR" altLang="en-US" dirty="0"/>
              <a:t>기계</a:t>
            </a:r>
            <a:r>
              <a:rPr lang="en-US" altLang="ko-KR" dirty="0"/>
              <a:t> </a:t>
            </a:r>
            <a:r>
              <a:rPr lang="ko-KR" altLang="en-US" dirty="0"/>
              <a:t>학습의 궁극적인 목표</a:t>
            </a:r>
            <a:r>
              <a:rPr lang="en-US" altLang="ko-KR" dirty="0"/>
              <a:t> 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훈련집합에 없는 새로운 샘플에 대한 오류를 최소화 </a:t>
            </a:r>
            <a:r>
              <a:rPr lang="en-US" altLang="ko-KR" dirty="0"/>
              <a:t>(</a:t>
            </a:r>
            <a:r>
              <a:rPr lang="ko-KR" altLang="en-US" dirty="0"/>
              <a:t>새로운 샘플 집합</a:t>
            </a:r>
            <a:r>
              <a:rPr lang="en-US" altLang="ko-KR" dirty="0"/>
              <a:t>:</a:t>
            </a:r>
            <a:r>
              <a:rPr lang="ko-KR" altLang="en-US" dirty="0"/>
              <a:t> 테스트 집합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테스트 집합에 대한 높은 성능을 </a:t>
            </a:r>
            <a:r>
              <a:rPr lang="ko-KR" altLang="en-US" dirty="0">
                <a:solidFill>
                  <a:srgbClr val="0000FF"/>
                </a:solidFill>
              </a:rPr>
              <a:t>일반화</a:t>
            </a:r>
            <a:r>
              <a:rPr lang="en-US" altLang="ko-KR" baseline="30000" dirty="0">
                <a:solidFill>
                  <a:srgbClr val="0000FF"/>
                </a:solidFill>
              </a:rPr>
              <a:t>generalization</a:t>
            </a:r>
            <a:r>
              <a:rPr lang="ko-KR" altLang="en-US" dirty="0"/>
              <a:t> 능력이라 부름</a:t>
            </a:r>
            <a:endParaRPr lang="en-US" altLang="ko-KR" dirty="0"/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marL="266700" lvl="1" indent="0">
              <a:buNone/>
            </a:pPr>
            <a:r>
              <a:rPr lang="ko-KR" altLang="en-US" dirty="0"/>
              <a:t> 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82735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1.1.4 </a:t>
            </a:r>
            <a:r>
              <a:rPr lang="ko-KR" altLang="en-US" dirty="0"/>
              <a:t>사람의</a:t>
            </a:r>
            <a:r>
              <a:rPr lang="en-US" altLang="ko-KR" dirty="0"/>
              <a:t> </a:t>
            </a:r>
            <a:r>
              <a:rPr lang="ko-KR" altLang="en-US" dirty="0"/>
              <a:t>학습과 기계 학습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31" y="1484784"/>
            <a:ext cx="8185373" cy="2963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381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특징 공간에 대한 이해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1.2.1 1</a:t>
            </a:r>
            <a:r>
              <a:rPr lang="ko-KR" altLang="en-US" dirty="0"/>
              <a:t>차원과 </a:t>
            </a:r>
            <a:r>
              <a:rPr lang="en-US" altLang="ko-KR" dirty="0"/>
              <a:t>2</a:t>
            </a:r>
            <a:r>
              <a:rPr lang="ko-KR" altLang="en-US" dirty="0"/>
              <a:t>차원 특징 공간</a:t>
            </a:r>
            <a:endParaRPr lang="en-US" altLang="ko-KR" dirty="0"/>
          </a:p>
          <a:p>
            <a:r>
              <a:rPr lang="en-US" altLang="ko-KR" dirty="0"/>
              <a:t>1.2.2 </a:t>
            </a:r>
            <a:r>
              <a:rPr lang="ko-KR" altLang="en-US" dirty="0"/>
              <a:t>다차원 특징 공간</a:t>
            </a:r>
            <a:endParaRPr lang="en-US" altLang="ko-KR" dirty="0"/>
          </a:p>
          <a:p>
            <a:r>
              <a:rPr lang="en-US" altLang="ko-KR" dirty="0"/>
              <a:t>1.2.3 </a:t>
            </a:r>
            <a:r>
              <a:rPr lang="ko-KR" altLang="en-US" dirty="0"/>
              <a:t>특징 공간 변환과 표현 학습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36215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1.2.1 1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차원과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차원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특징 공간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3384376" cy="5688632"/>
          </a:xfrm>
        </p:spPr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차원 특징 공간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차원 특징 공간</a:t>
            </a:r>
            <a:endParaRPr lang="en-US" altLang="ko-KR" dirty="0"/>
          </a:p>
          <a:p>
            <a:pPr lvl="1"/>
            <a:r>
              <a:rPr lang="ko-KR" altLang="en-US" dirty="0"/>
              <a:t>특징 벡터 표기</a:t>
            </a:r>
            <a:endParaRPr lang="en-US" altLang="ko-KR" dirty="0"/>
          </a:p>
          <a:p>
            <a:pPr lvl="2"/>
            <a:r>
              <a:rPr lang="en-US" altLang="ko-KR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=(</a:t>
            </a:r>
            <a:r>
              <a:rPr lang="en-US" altLang="ko-KR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baseline="-25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ko-KR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ko-KR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baseline="-25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ko-KR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ko-KR" baseline="30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</a:t>
            </a:r>
          </a:p>
          <a:p>
            <a:pPr lvl="1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예시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=(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몸무게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키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ko-KR" baseline="30000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ko-KR" altLang="en-US" dirty="0" err="1">
                <a:latin typeface="Times New Roman" pitchFamily="18" charset="0"/>
                <a:cs typeface="Times New Roman" pitchFamily="18" charset="0"/>
              </a:rPr>
              <a:t>장타율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2"/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=(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체온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두통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ko-KR" baseline="30000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감기 여부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980728"/>
            <a:ext cx="5328592" cy="4849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2699792" y="1628800"/>
            <a:ext cx="720080" cy="0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2771800" y="3501008"/>
            <a:ext cx="720080" cy="0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170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1.2.2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다차원 특징 공간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다차원 특징 공간 예제</a:t>
            </a:r>
            <a:endParaRPr lang="en-US" altLang="ko-K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6280"/>
            <a:ext cx="8166462" cy="3382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1411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1.2.2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다차원 특징 공간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ko-KR" altLang="en-US" dirty="0"/>
              <a:t>차원 데이터</a:t>
            </a:r>
            <a:endParaRPr lang="en-US" altLang="ko-KR" dirty="0"/>
          </a:p>
          <a:p>
            <a:pPr lvl="1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특징 벡터 표기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altLang="ko-KR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=(</a:t>
            </a:r>
            <a:r>
              <a:rPr lang="en-US" altLang="ko-KR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baseline="-25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ko-KR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ko-KR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baseline="-25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ko-KR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, … ,</a:t>
            </a:r>
            <a:r>
              <a:rPr lang="en-US" altLang="ko-KR" i="1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i="1" baseline="-250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ko-KR" baseline="30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</a:t>
            </a:r>
          </a:p>
          <a:p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ko-KR" altLang="en-US" dirty="0"/>
              <a:t>차원 데이터를 </a:t>
            </a:r>
            <a:r>
              <a:rPr lang="ko-KR" altLang="en-US" dirty="0" err="1"/>
              <a:t>위한학습</a:t>
            </a:r>
            <a:r>
              <a:rPr lang="en-US" altLang="ko-KR" dirty="0"/>
              <a:t> </a:t>
            </a:r>
            <a:r>
              <a:rPr lang="ko-KR" altLang="en-US" dirty="0"/>
              <a:t>모델</a:t>
            </a:r>
            <a:endParaRPr lang="en-US" altLang="ko-KR" dirty="0"/>
          </a:p>
          <a:p>
            <a:pPr lvl="1"/>
            <a:r>
              <a:rPr lang="ko-KR" altLang="en-US" dirty="0"/>
              <a:t>직선</a:t>
            </a:r>
            <a:r>
              <a:rPr lang="en-US" altLang="ko-KR" dirty="0"/>
              <a:t> </a:t>
            </a:r>
            <a:r>
              <a:rPr lang="ko-KR" altLang="en-US" dirty="0"/>
              <a:t>모델을 사용하는 경우 매개변수 수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+1</a:t>
            </a: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차 곡선 모델을 사용하면 매개변수 수가 크게 증가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매개변수 수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=d</a:t>
            </a:r>
            <a:r>
              <a:rPr lang="en-US" altLang="ko-KR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+1</a:t>
            </a:r>
          </a:p>
          <a:p>
            <a:pPr lvl="2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예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) Iris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데이터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=4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이므로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21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개의 매개변수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예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) MNIST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데이터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=784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이므로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615,441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개의 매개변수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67" y="2654164"/>
            <a:ext cx="72866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1407083" y="2996952"/>
            <a:ext cx="253286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280047" y="2996952"/>
            <a:ext cx="253286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711581" y="2988326"/>
            <a:ext cx="253286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869160"/>
            <a:ext cx="7933799" cy="696359"/>
          </a:xfrm>
          <a:prstGeom prst="rect">
            <a:avLst/>
          </a:prstGeom>
          <a:noFill/>
          <a:ln>
            <a:noFill/>
          </a:ln>
          <a:effectLst>
            <a:reflection stA="0" endPos="65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직선 연결선 15"/>
          <p:cNvCxnSpPr/>
          <p:nvPr/>
        </p:nvCxnSpPr>
        <p:spPr>
          <a:xfrm>
            <a:off x="1059790" y="5212348"/>
            <a:ext cx="253286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809843" y="5217339"/>
            <a:ext cx="253286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961971" y="5232306"/>
            <a:ext cx="253286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3794998" y="5212348"/>
            <a:ext cx="391109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5338235" y="5212348"/>
            <a:ext cx="297422" cy="4991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6634379" y="5209786"/>
            <a:ext cx="504056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773028" y="5565519"/>
            <a:ext cx="504056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4534738" y="2988326"/>
            <a:ext cx="253286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4730511" y="5566230"/>
            <a:ext cx="253286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368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1.2.3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특징 공간 변환과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표현 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선형 분리 불가능</a:t>
            </a:r>
            <a:r>
              <a:rPr lang="en-US" altLang="ko-KR" baseline="30000" dirty="0">
                <a:latin typeface="Times New Roman" pitchFamily="18" charset="0"/>
                <a:cs typeface="Times New Roman" pitchFamily="18" charset="0"/>
              </a:rPr>
              <a:t>linearly non-separable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한 </a:t>
            </a:r>
            <a:r>
              <a:rPr lang="ko-KR" altLang="en-US" dirty="0"/>
              <a:t>원래 특징 공간 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1-7(a)])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직선 모델을 적용하면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75% </a:t>
            </a:r>
            <a:r>
              <a:rPr lang="ko-KR" altLang="en-US" dirty="0" err="1">
                <a:latin typeface="Times New Roman" pitchFamily="18" charset="0"/>
                <a:cs typeface="Times New Roman" pitchFamily="18" charset="0"/>
              </a:rPr>
              <a:t>정확률이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한계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marL="266700" lvl="1" indent="0">
              <a:buNone/>
            </a:pP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2348880"/>
            <a:ext cx="6784321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5220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PREVIEW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사람의 학습</a:t>
            </a:r>
            <a:endParaRPr lang="en-US" altLang="ko-KR" dirty="0"/>
          </a:p>
          <a:p>
            <a:pPr lvl="1"/>
            <a:r>
              <a:rPr lang="ko-KR" altLang="en-US" dirty="0"/>
              <a:t>수학</a:t>
            </a:r>
            <a:r>
              <a:rPr lang="en-US" altLang="ko-KR" dirty="0"/>
              <a:t>, </a:t>
            </a:r>
            <a:r>
              <a:rPr lang="ko-KR" altLang="en-US" dirty="0"/>
              <a:t>과학</a:t>
            </a:r>
            <a:r>
              <a:rPr lang="en-US" altLang="ko-KR" dirty="0"/>
              <a:t>, </a:t>
            </a:r>
            <a:r>
              <a:rPr lang="ko-KR" altLang="en-US" dirty="0"/>
              <a:t>역사뿐 아니라 수영</a:t>
            </a:r>
            <a:r>
              <a:rPr lang="en-US" altLang="ko-KR" dirty="0"/>
              <a:t>, </a:t>
            </a:r>
            <a:r>
              <a:rPr lang="ko-KR" altLang="en-US" dirty="0"/>
              <a:t>자전거 타기 등</a:t>
            </a:r>
            <a:endParaRPr lang="en-US" altLang="ko-KR" dirty="0"/>
          </a:p>
          <a:p>
            <a:r>
              <a:rPr lang="ko-KR" altLang="en-US" dirty="0"/>
              <a:t>동물의 학습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물총물고기의 목표물 맞히기 능력 향상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기계 학습</a:t>
            </a:r>
            <a:endParaRPr lang="en-US" altLang="ko-KR" dirty="0"/>
          </a:p>
          <a:p>
            <a:pPr lvl="1"/>
            <a:r>
              <a:rPr lang="ko-KR" altLang="en-US" dirty="0"/>
              <a:t>그렇다면 기계도 학습할 수 있을까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경험을 통해 점점 성능이 좋아지는 기계를 만들 수 있을까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이 책은 이 질문에 대한 답을 찾아가는 길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550" y="1124744"/>
            <a:ext cx="3678956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2355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1.2.3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특징 공간 변환과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표현 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식 </a:t>
            </a:r>
            <a:r>
              <a:rPr lang="en-US" altLang="ko-KR" dirty="0"/>
              <a:t>(1.6)</a:t>
            </a:r>
            <a:r>
              <a:rPr lang="ko-KR" altLang="en-US" dirty="0"/>
              <a:t>으로 변환된</a:t>
            </a:r>
            <a:r>
              <a:rPr lang="en-US" altLang="ko-KR" dirty="0"/>
              <a:t> </a:t>
            </a:r>
            <a:r>
              <a:rPr lang="ko-KR" altLang="en-US" dirty="0"/>
              <a:t>새로운 특징 공간 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1-7(b)])</a:t>
            </a:r>
          </a:p>
          <a:p>
            <a:pPr lvl="1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직선 모델로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100% </a:t>
            </a:r>
            <a:r>
              <a:rPr lang="ko-KR" altLang="en-US" dirty="0" err="1">
                <a:latin typeface="Times New Roman" pitchFamily="18" charset="0"/>
                <a:cs typeface="Times New Roman" pitchFamily="18" charset="0"/>
              </a:rPr>
              <a:t>정확률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표현 학습</a:t>
            </a:r>
            <a:r>
              <a:rPr lang="en-US" altLang="ko-KR" baseline="30000" dirty="0"/>
              <a:t>representation learning</a:t>
            </a:r>
          </a:p>
          <a:p>
            <a:pPr lvl="1"/>
            <a:r>
              <a:rPr lang="ko-KR" altLang="en-US" dirty="0"/>
              <a:t>좋은</a:t>
            </a:r>
            <a:r>
              <a:rPr lang="en-US" altLang="ko-KR" dirty="0"/>
              <a:t> </a:t>
            </a:r>
            <a:r>
              <a:rPr lang="ko-KR" altLang="en-US" dirty="0"/>
              <a:t>특징 공간을 자동으로 찾는 작업</a:t>
            </a:r>
            <a:endParaRPr lang="en-US" altLang="ko-KR" dirty="0"/>
          </a:p>
          <a:p>
            <a:pPr lvl="1"/>
            <a:r>
              <a:rPr lang="ko-KR" altLang="en-US" dirty="0" err="1"/>
              <a:t>딥러닝은</a:t>
            </a:r>
            <a:r>
              <a:rPr lang="ko-KR" altLang="en-US" dirty="0"/>
              <a:t> 다수의 </a:t>
            </a:r>
            <a:r>
              <a:rPr lang="ko-KR" altLang="en-US" dirty="0" err="1"/>
              <a:t>은닉층을</a:t>
            </a:r>
            <a:r>
              <a:rPr lang="ko-KR" altLang="en-US" dirty="0"/>
              <a:t> 가진 신경망을 이용하여 계층적인 특징 공간을 찾아냄</a:t>
            </a:r>
            <a:endParaRPr lang="en-US" altLang="ko-KR" dirty="0"/>
          </a:p>
          <a:p>
            <a:pPr lvl="2"/>
            <a:r>
              <a:rPr lang="ko-KR" altLang="en-US" dirty="0"/>
              <a:t>왼쪽 </a:t>
            </a:r>
            <a:r>
              <a:rPr lang="ko-KR" altLang="en-US" dirty="0" err="1"/>
              <a:t>은닉층은</a:t>
            </a:r>
            <a:r>
              <a:rPr lang="ko-KR" altLang="en-US" dirty="0"/>
              <a:t> 저급 특징</a:t>
            </a:r>
            <a:r>
              <a:rPr lang="en-US" altLang="ko-KR" dirty="0"/>
              <a:t>(</a:t>
            </a:r>
            <a:r>
              <a:rPr lang="ko-KR" altLang="en-US" dirty="0"/>
              <a:t>에지</a:t>
            </a:r>
            <a:r>
              <a:rPr lang="en-US" altLang="ko-KR" dirty="0"/>
              <a:t>, </a:t>
            </a:r>
            <a:r>
              <a:rPr lang="ko-KR" altLang="en-US" dirty="0" err="1"/>
              <a:t>구석점</a:t>
            </a:r>
            <a:r>
              <a:rPr lang="ko-KR" altLang="en-US" dirty="0"/>
              <a:t> 등</a:t>
            </a:r>
            <a:r>
              <a:rPr lang="en-US" altLang="ko-KR" dirty="0"/>
              <a:t>), </a:t>
            </a:r>
            <a:r>
              <a:rPr lang="ko-KR" altLang="en-US" dirty="0"/>
              <a:t>오른쪽은 고급 특징</a:t>
            </a:r>
            <a:r>
              <a:rPr lang="en-US" altLang="ko-KR" dirty="0"/>
              <a:t>(</a:t>
            </a:r>
            <a:r>
              <a:rPr lang="ko-KR" altLang="en-US" dirty="0"/>
              <a:t>얼굴</a:t>
            </a:r>
            <a:r>
              <a:rPr lang="en-US" altLang="ko-KR" dirty="0"/>
              <a:t>, </a:t>
            </a:r>
            <a:r>
              <a:rPr lang="ko-KR" altLang="en-US" dirty="0"/>
              <a:t>바퀴 등</a:t>
            </a:r>
            <a:r>
              <a:rPr lang="en-US" altLang="ko-KR" dirty="0"/>
              <a:t>)</a:t>
            </a:r>
            <a:r>
              <a:rPr lang="ko-KR" altLang="en-US" dirty="0"/>
              <a:t> 추출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1-7]</a:t>
            </a:r>
            <a:r>
              <a:rPr lang="ko-KR" altLang="en-US" dirty="0"/>
              <a:t>은 표현 학습을 사람이 직관으로 수행한 셈</a:t>
            </a:r>
            <a:endParaRPr lang="en-US" altLang="ko-KR" dirty="0"/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marL="266700" lvl="1" indent="0">
              <a:buNone/>
            </a:pP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48" y="1700808"/>
            <a:ext cx="7829788" cy="614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76872"/>
            <a:ext cx="2664296" cy="1349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7280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1.2.3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특징 공간 변환과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표현 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차원에 대한 몇 가지 설명</a:t>
            </a:r>
            <a:endParaRPr lang="en-US" altLang="ko-KR" dirty="0"/>
          </a:p>
          <a:p>
            <a:pPr lvl="1"/>
            <a:r>
              <a:rPr lang="ko-KR" altLang="en-US" dirty="0"/>
              <a:t>차원에 무관하게 수식 적용 가능함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두 점 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=(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ko-KR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ko-KR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 … ,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ko-KR" i="1" baseline="-25000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ko-KR" baseline="30000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와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=(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ko-KR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ko-KR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 … ,</a:t>
            </a:r>
            <a:r>
              <a:rPr lang="en-US" altLang="ko-KR" i="1" dirty="0" err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ko-KR" i="1" baseline="-25000" dirty="0" err="1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ko-KR" baseline="30000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사이의 거리는 모든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에 대해 성립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pPr lvl="2"/>
            <a:r>
              <a:rPr lang="ko-KR" altLang="en-US" dirty="0"/>
              <a:t>보통 </a:t>
            </a:r>
            <a:r>
              <a:rPr lang="en-US" altLang="ko-KR" dirty="0"/>
              <a:t>2~3</a:t>
            </a:r>
            <a:r>
              <a:rPr lang="ko-KR" altLang="en-US" dirty="0"/>
              <a:t>차원의 </a:t>
            </a:r>
            <a:r>
              <a:rPr lang="ko-KR" altLang="en-US" dirty="0" err="1"/>
              <a:t>저차원에서</a:t>
            </a:r>
            <a:r>
              <a:rPr lang="ko-KR" altLang="en-US" dirty="0"/>
              <a:t> 식을 고안한 다음 고차원으로 확장 적용</a:t>
            </a:r>
            <a:endParaRPr lang="en-US" altLang="ko-KR" dirty="0"/>
          </a:p>
          <a:p>
            <a:pPr lvl="1"/>
            <a:endParaRPr lang="en-US" altLang="ko-KR" baseline="30000" dirty="0"/>
          </a:p>
          <a:p>
            <a:pPr lvl="1"/>
            <a:r>
              <a:rPr lang="ko-KR" altLang="en-US" dirty="0"/>
              <a:t>차원의 저주</a:t>
            </a:r>
            <a:endParaRPr lang="en-US" altLang="ko-KR" dirty="0"/>
          </a:p>
          <a:p>
            <a:pPr lvl="2"/>
            <a:r>
              <a:rPr lang="ko-KR" altLang="en-US" dirty="0"/>
              <a:t>차원이 높아짐에 따라 발생하는 현실적인 문제들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=4</a:t>
            </a:r>
            <a:r>
              <a:rPr lang="ko-KR" altLang="en-US" dirty="0"/>
              <a:t>인 </a:t>
            </a:r>
            <a:r>
              <a:rPr lang="en-US" altLang="ko-KR" dirty="0"/>
              <a:t>Iris </a:t>
            </a:r>
            <a:r>
              <a:rPr lang="ko-KR" altLang="en-US" dirty="0"/>
              <a:t>데이터에서 축마다 </a:t>
            </a:r>
            <a:r>
              <a:rPr lang="en-US" altLang="ko-KR" dirty="0"/>
              <a:t>100</a:t>
            </a:r>
            <a:r>
              <a:rPr lang="ko-KR" altLang="en-US" dirty="0"/>
              <a:t>개 구간으로 나누면 총 </a:t>
            </a:r>
            <a:r>
              <a:rPr lang="en-US" altLang="ko-KR" dirty="0"/>
              <a:t>100</a:t>
            </a:r>
            <a:r>
              <a:rPr lang="en-US" altLang="ko-KR" baseline="30000" dirty="0"/>
              <a:t>4</a:t>
            </a:r>
            <a:r>
              <a:rPr lang="en-US" altLang="ko-KR" dirty="0"/>
              <a:t>=1</a:t>
            </a:r>
            <a:r>
              <a:rPr lang="ko-KR" altLang="en-US" dirty="0"/>
              <a:t>억 개의 칸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=784</a:t>
            </a:r>
            <a:r>
              <a:rPr lang="ko-KR" altLang="en-US" dirty="0"/>
              <a:t>인 </a:t>
            </a:r>
            <a:r>
              <a:rPr lang="en-US" altLang="ko-KR" dirty="0"/>
              <a:t>MNIST </a:t>
            </a:r>
            <a:r>
              <a:rPr lang="ko-KR" altLang="en-US" dirty="0"/>
              <a:t>샘플의 </a:t>
            </a:r>
            <a:r>
              <a:rPr lang="ko-KR" altLang="en-US" dirty="0" err="1"/>
              <a:t>화소가</a:t>
            </a:r>
            <a:r>
              <a:rPr lang="en-US" altLang="ko-KR" dirty="0"/>
              <a:t> 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값을 가진다면 </a:t>
            </a:r>
            <a:r>
              <a:rPr lang="en-US" altLang="ko-KR" dirty="0"/>
              <a:t>2</a:t>
            </a:r>
            <a:r>
              <a:rPr lang="en-US" altLang="ko-KR" baseline="30000" dirty="0"/>
              <a:t>784</a:t>
            </a:r>
            <a:r>
              <a:rPr lang="ko-KR" altLang="en-US" dirty="0"/>
              <a:t>개의 칸</a:t>
            </a:r>
            <a:r>
              <a:rPr lang="en-US" altLang="ko-KR" dirty="0"/>
              <a:t>. </a:t>
            </a:r>
            <a:r>
              <a:rPr lang="ko-KR" altLang="en-US" dirty="0"/>
              <a:t>이 거대한 공간에 고작 </a:t>
            </a:r>
            <a:r>
              <a:rPr lang="en-US" altLang="ko-KR" dirty="0"/>
              <a:t>6</a:t>
            </a:r>
            <a:r>
              <a:rPr lang="ko-KR" altLang="en-US" dirty="0"/>
              <a:t>만 개의 샘플을 흩뿌린 매우 희소한 분포</a:t>
            </a:r>
            <a:endParaRPr lang="en-US" altLang="ko-KR" dirty="0"/>
          </a:p>
          <a:p>
            <a:pPr lvl="2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marL="266700" lvl="1" indent="0">
              <a:buNone/>
            </a:pP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04863"/>
            <a:ext cx="5616623" cy="1038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9216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데이터에 대한 이해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1.3.1 </a:t>
            </a:r>
            <a:r>
              <a:rPr lang="ko-KR" altLang="en-US" dirty="0"/>
              <a:t>데이터 생성 과정</a:t>
            </a:r>
            <a:endParaRPr lang="en-US" altLang="ko-KR" dirty="0"/>
          </a:p>
          <a:p>
            <a:r>
              <a:rPr lang="en-US" altLang="ko-KR" dirty="0"/>
              <a:t>1.3.2 </a:t>
            </a:r>
            <a:r>
              <a:rPr lang="ko-KR" altLang="en-US" dirty="0"/>
              <a:t>데이터베이스의 중요성</a:t>
            </a:r>
            <a:endParaRPr lang="en-US" altLang="ko-KR" dirty="0"/>
          </a:p>
          <a:p>
            <a:r>
              <a:rPr lang="en-US" altLang="ko-KR" dirty="0"/>
              <a:t>1.3.3 </a:t>
            </a:r>
            <a:r>
              <a:rPr lang="ko-KR" altLang="en-US" dirty="0"/>
              <a:t>데이터베이스 크기와 기계 학습 성능</a:t>
            </a:r>
            <a:endParaRPr lang="en-US" altLang="ko-KR" dirty="0"/>
          </a:p>
          <a:p>
            <a:r>
              <a:rPr lang="en-US" altLang="ko-KR" dirty="0"/>
              <a:t>1.3.4 </a:t>
            </a:r>
            <a:r>
              <a:rPr lang="ko-KR" altLang="en-US" dirty="0"/>
              <a:t>데이터 가시화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53972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데이터에 대한 이해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과학 기술의 발전 과정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 err="1"/>
              <a:t>튀코</a:t>
            </a:r>
            <a:r>
              <a:rPr lang="ko-KR" altLang="en-US" dirty="0"/>
              <a:t> </a:t>
            </a:r>
            <a:r>
              <a:rPr lang="ko-KR" altLang="en-US" dirty="0" err="1"/>
              <a:t>브라헤는</a:t>
            </a:r>
            <a:r>
              <a:rPr lang="ko-KR" altLang="en-US" dirty="0"/>
              <a:t> 천동설이라는 틀린 모델을 선택함으로써 자신이 수집한 데이터를 설명하지 못함</a:t>
            </a:r>
            <a:r>
              <a:rPr lang="en-US" altLang="ko-KR" dirty="0"/>
              <a:t>. </a:t>
            </a:r>
            <a:r>
              <a:rPr lang="ko-KR" altLang="en-US" dirty="0" err="1"/>
              <a:t>케플러는</a:t>
            </a:r>
            <a:r>
              <a:rPr lang="ko-KR" altLang="en-US" dirty="0"/>
              <a:t> 지동설 모델을 도입하여 제</a:t>
            </a:r>
            <a:r>
              <a:rPr lang="en-US" altLang="ko-KR" dirty="0"/>
              <a:t>1, </a:t>
            </a:r>
            <a:r>
              <a:rPr lang="ko-KR" altLang="en-US" dirty="0"/>
              <a:t>제</a:t>
            </a:r>
            <a:r>
              <a:rPr lang="en-US" altLang="ko-KR" dirty="0"/>
              <a:t>2, </a:t>
            </a:r>
            <a:r>
              <a:rPr lang="ko-KR" altLang="en-US" dirty="0"/>
              <a:t>제 </a:t>
            </a:r>
            <a:r>
              <a:rPr lang="en-US" altLang="ko-KR" dirty="0"/>
              <a:t>3</a:t>
            </a:r>
            <a:r>
              <a:rPr lang="ko-KR" altLang="en-US" dirty="0"/>
              <a:t>법칙을 완성함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기계 학습</a:t>
            </a:r>
            <a:endParaRPr lang="en-US" altLang="ko-KR" dirty="0"/>
          </a:p>
          <a:p>
            <a:pPr lvl="1"/>
            <a:r>
              <a:rPr lang="ko-KR" altLang="en-US" dirty="0"/>
              <a:t>기계 학습이 푸는 문제는 훨씬 복잡함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[</a:t>
            </a:r>
            <a:r>
              <a:rPr lang="ko-KR" altLang="en-US" dirty="0"/>
              <a:t>그림 </a:t>
            </a:r>
            <a:r>
              <a:rPr lang="en-US" altLang="ko-KR" dirty="0"/>
              <a:t>1-2]</a:t>
            </a:r>
            <a:r>
              <a:rPr lang="ko-KR" altLang="en-US" dirty="0"/>
              <a:t>의 </a:t>
            </a:r>
            <a:r>
              <a:rPr lang="en-US" altLang="ko-KR" dirty="0"/>
              <a:t>‘8’ </a:t>
            </a:r>
            <a:r>
              <a:rPr lang="ko-KR" altLang="en-US" dirty="0"/>
              <a:t>숫자 패턴과 </a:t>
            </a:r>
            <a:r>
              <a:rPr lang="en-US" altLang="ko-KR" dirty="0"/>
              <a:t>‘</a:t>
            </a:r>
            <a:r>
              <a:rPr lang="ko-KR" altLang="en-US" dirty="0"/>
              <a:t>단추</a:t>
            </a:r>
            <a:r>
              <a:rPr lang="en-US" altLang="ko-KR" dirty="0"/>
              <a:t>’ </a:t>
            </a:r>
            <a:r>
              <a:rPr lang="ko-KR" altLang="en-US" dirty="0"/>
              <a:t>패턴의 다양한 변화 양상</a:t>
            </a:r>
            <a:endParaRPr lang="en-US" altLang="ko-KR" dirty="0"/>
          </a:p>
          <a:p>
            <a:pPr lvl="1"/>
            <a:r>
              <a:rPr lang="ko-KR" altLang="en-US" dirty="0"/>
              <a:t>단순한 수학 공식으로 표현 불가능함</a:t>
            </a:r>
            <a:endParaRPr lang="en-US" altLang="ko-KR" dirty="0"/>
          </a:p>
          <a:p>
            <a:pPr lvl="1"/>
            <a:r>
              <a:rPr lang="ko-KR" altLang="en-US" dirty="0"/>
              <a:t>자동으로 모델을 찾아내는 과정이 필수</a:t>
            </a: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20" y="1628800"/>
            <a:ext cx="6145163" cy="1148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1747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1.3.1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생성 과정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데이터 생성 과정을 완전히 아는 인위적 상황의 예제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예</a:t>
                </a:r>
                <a:r>
                  <a:rPr lang="en-US" altLang="ko-KR" dirty="0"/>
                  <a:t>) </a:t>
                </a:r>
                <a:r>
                  <a:rPr lang="ko-KR" altLang="en-US" dirty="0"/>
                  <a:t>두 개 주사위를 던져 나온 눈의 합을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ko-KR" altLang="en-US" dirty="0"/>
                  <a:t>라 할 때</a:t>
                </a:r>
                <a:r>
                  <a:rPr lang="en-US" altLang="ko-KR" dirty="0"/>
                  <a:t>,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=(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-7)</a:t>
                </a:r>
                <a:r>
                  <a:rPr lang="en-US" altLang="ko-KR" baseline="30000" dirty="0"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+1 </a:t>
                </a:r>
                <a:r>
                  <a:rPr lang="ko-KR" altLang="en-US" dirty="0"/>
                  <a:t>점을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받는 게임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이런 상황을 </a:t>
                </a:r>
                <a:r>
                  <a:rPr lang="en-US" altLang="ko-KR" dirty="0">
                    <a:sym typeface="Wingdings" pitchFamily="2" charset="2"/>
                  </a:rPr>
                  <a:t>‘</a:t>
                </a:r>
                <a:r>
                  <a:rPr lang="ko-KR" altLang="en-US" dirty="0">
                    <a:sym typeface="Wingdings" pitchFamily="2" charset="2"/>
                  </a:rPr>
                  <a:t>데이터 생성 과정을 완전히 알고 있다</a:t>
                </a:r>
                <a:r>
                  <a:rPr lang="en-US" altLang="ko-KR" dirty="0">
                    <a:sym typeface="Wingdings" pitchFamily="2" charset="2"/>
                  </a:rPr>
                  <a:t>’</a:t>
                </a:r>
                <a:r>
                  <a:rPr lang="ko-KR" altLang="en-US" dirty="0">
                    <a:sym typeface="Wingdings" pitchFamily="2" charset="2"/>
                  </a:rPr>
                  <a:t>고 말함</a:t>
                </a:r>
                <a:endParaRPr lang="en-US" altLang="ko-KR" dirty="0">
                  <a:sym typeface="Wingdings" pitchFamily="2" charset="2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ko-KR" altLang="en-US" dirty="0"/>
                  <a:t>를 알면 정확히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를 예측할 수 있음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3">
                  <a:lnSpc>
                    <a:spcPct val="150000"/>
                  </a:lnSpc>
                </a:pPr>
                <a:r>
                  <a:rPr lang="ko-KR" altLang="en-US" dirty="0"/>
                  <a:t>실제 주사위를 던져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𝕏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</a:rPr>
                          <m:t>3,10,8,5</m:t>
                        </m:r>
                      </m:e>
                    </m:d>
                    <m:r>
                      <a:rPr lang="ko-KR" altLang="en-US" i="1">
                        <a:latin typeface="Cambria Math"/>
                      </a:rPr>
                      <m:t>를</m:t>
                    </m:r>
                    <m:r>
                      <a:rPr lang="en-US" altLang="ko-KR" i="1">
                        <a:latin typeface="Cambria Math"/>
                      </a:rPr>
                      <m:t> </m:t>
                    </m:r>
                    <m:r>
                      <a:rPr lang="ko-KR" altLang="en-US" i="1">
                        <a:latin typeface="Cambria Math"/>
                      </a:rPr>
                      <m:t>얻었다면</m:t>
                    </m:r>
                    <m:r>
                      <a:rPr lang="en-US" altLang="ko-KR" i="1">
                        <a:latin typeface="Cambria Math"/>
                      </a:rPr>
                      <m:t>,  </m:t>
                    </m:r>
                    <m:r>
                      <a:rPr lang="ko-KR" altLang="en-US" i="1">
                        <a:latin typeface="Cambria Math"/>
                      </a:rPr>
                      <m:t>𝕐</m:t>
                    </m:r>
                    <m:r>
                      <a:rPr lang="en-US" altLang="ko-KR" i="1">
                        <a:latin typeface="Cambria Math"/>
                      </a:rPr>
                      <m:t>={17,10,2,5}</m:t>
                    </m:r>
                  </m:oMath>
                </a14:m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ko-KR" altLang="en-US" dirty="0"/>
                  <a:t>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발생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확률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ko-KR" altLang="en-US" dirty="0"/>
                  <a:t>를 정확히 알 수 있음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ko-KR" altLang="en-US" dirty="0"/>
                  <a:t>를 알고 있으므로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새로운 데이터 생성 가능 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r>
                  <a:rPr lang="en-US" altLang="ko-KR" dirty="0"/>
                  <a:t>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1-6]</a:t>
                </a:r>
                <a:r>
                  <a:rPr lang="ko-KR" altLang="en-US" dirty="0"/>
                  <a:t>과 같은 실제 기계 학습 문제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데이터 생성 과정을 알 수 없음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단지 주어진 훈련집합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𝕏</m:t>
                    </m:r>
                    <m:r>
                      <a:rPr lang="en-US" altLang="ko-KR" b="0" i="1" smtClean="0">
                        <a:latin typeface="Cambria Math"/>
                      </a:rPr>
                      <m:t>,</m:t>
                    </m:r>
                    <m:r>
                      <a:rPr lang="en-US" altLang="ko-KR" i="1">
                        <a:latin typeface="Cambria Math"/>
                      </a:rPr>
                      <m:t> </m:t>
                    </m:r>
                    <m:r>
                      <a:rPr lang="ko-KR" altLang="en-US" i="1">
                        <a:latin typeface="Cambria Math"/>
                      </a:rPr>
                      <m:t>𝕐</m:t>
                    </m:r>
                  </m:oMath>
                </a14:m>
                <a:r>
                  <a:rPr lang="ko-KR" altLang="en-US" dirty="0"/>
                  <a:t>로 예측 모델 또는 생성 모델을 근사 추정할 수 있을 뿐</a:t>
                </a: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2146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데이터베이스의 중요성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데이터베이스의 품질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주어진 응용에 맞는 충분히 다양한 데이터를 충분한 양만큼 수집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추정 정확도 높아짐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정면 얼굴만 가진 데이터베이스로 학습하고 나면</a:t>
            </a:r>
            <a:r>
              <a:rPr lang="en-US" altLang="ko-KR" dirty="0"/>
              <a:t>, </a:t>
            </a:r>
            <a:r>
              <a:rPr lang="ko-KR" altLang="en-US" dirty="0"/>
              <a:t>기운 얼굴은 매우 낮은 성능 </a:t>
            </a:r>
            <a:endParaRPr lang="en-US" altLang="ko-KR" dirty="0"/>
          </a:p>
          <a:p>
            <a:pPr lvl="1">
              <a:lnSpc>
                <a:spcPct val="150000"/>
              </a:lnSpc>
              <a:buFont typeface="Wingdings" pitchFamily="2" charset="2"/>
              <a:buChar char="à"/>
            </a:pPr>
            <a:r>
              <a:rPr lang="ko-KR" altLang="en-US" dirty="0">
                <a:sym typeface="Wingdings" pitchFamily="2" charset="2"/>
              </a:rPr>
              <a:t>주어진 응용 환경을 자세히 살핀 다음 그에 맞는 데이터베이스 확보는 아주 중요함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à"/>
            </a:pPr>
            <a:endParaRPr lang="en-US" altLang="ko-KR" dirty="0"/>
          </a:p>
          <a:p>
            <a:r>
              <a:rPr lang="ko-KR" altLang="en-US" dirty="0"/>
              <a:t>아주 많은 공개 데이터베이스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기계 학습의 초파리로 여겨지는 </a:t>
            </a:r>
            <a:r>
              <a:rPr lang="en-US" altLang="ko-KR" dirty="0"/>
              <a:t>3</a:t>
            </a:r>
            <a:r>
              <a:rPr lang="ko-KR" altLang="en-US" dirty="0"/>
              <a:t>가지 데이터베이스</a:t>
            </a:r>
            <a:r>
              <a:rPr lang="en-US" altLang="ko-KR" dirty="0"/>
              <a:t>: Iris, MNIST, </a:t>
            </a:r>
            <a:r>
              <a:rPr lang="en-US" altLang="ko-KR" dirty="0" err="1"/>
              <a:t>ImageNet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위키피디아에서</a:t>
            </a:r>
            <a:r>
              <a:rPr lang="en-US" altLang="ko-KR" dirty="0"/>
              <a:t> ‘list of datasets for machine learning research’</a:t>
            </a:r>
            <a:r>
              <a:rPr lang="ko-KR" altLang="en-US" dirty="0"/>
              <a:t>로 검색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UCI </a:t>
            </a:r>
            <a:r>
              <a:rPr lang="ko-KR" altLang="en-US" dirty="0" err="1"/>
              <a:t>리퍼지토리</a:t>
            </a:r>
            <a:r>
              <a:rPr lang="ko-KR" altLang="en-US" dirty="0"/>
              <a:t> </a:t>
            </a:r>
            <a:r>
              <a:rPr lang="en-US" altLang="ko-KR" dirty="0"/>
              <a:t>(2017</a:t>
            </a:r>
            <a:r>
              <a:rPr lang="ko-KR" altLang="en-US" dirty="0"/>
              <a:t>년</a:t>
            </a:r>
            <a:r>
              <a:rPr lang="en-US" altLang="ko-KR" dirty="0"/>
              <a:t>11</a:t>
            </a:r>
            <a:r>
              <a:rPr lang="ko-KR" altLang="en-US" dirty="0"/>
              <a:t>월 기준으로 </a:t>
            </a:r>
            <a:r>
              <a:rPr lang="en-US" altLang="ko-KR" dirty="0"/>
              <a:t>394</a:t>
            </a:r>
            <a:r>
              <a:rPr lang="ko-KR" altLang="en-US" dirty="0"/>
              <a:t>개 데이터베이스 제공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28996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데이터베이스의 중요성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42724"/>
            <a:ext cx="8460432" cy="1545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 descr="https://upload.wikimedia.org/wikipedia/commons/thumb/5/56/Kosaciec_szczecinkowaty_Iris_setosa.jpg/800px-Kosaciec_szczecinkowaty_Iris_setos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630" y="2746891"/>
            <a:ext cx="961451" cy="128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https://upload.wikimedia.org/wikipedia/commons/thumb/4/41/Iris_versicolor_3.jpg/1280px-Iris_versicolor_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630" y="4203157"/>
            <a:ext cx="1440159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https://upload.wikimedia.org/wikipedia/commons/thumb/9/9f/Iris_virginica.jpg/590px-Iris_virginic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5427292"/>
            <a:ext cx="1438198" cy="117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291364" y="3004918"/>
            <a:ext cx="457200" cy="766279"/>
          </a:xfrm>
          <a:prstGeom prst="rect">
            <a:avLst/>
          </a:prstGeom>
        </p:spPr>
        <p:txBody>
          <a:bodyPr vert="eaVert" wrap="none" lIns="91440" tIns="45720" rIns="91440" bIns="45720" rtlCol="0" anchor="ctr">
            <a:normAutofit fontScale="92500" lnSpcReduction="10000"/>
          </a:bodyPr>
          <a:lstStyle/>
          <a:p>
            <a:r>
              <a:rPr lang="en-US" altLang="ko-KR" sz="2000" dirty="0" err="1"/>
              <a:t>Setosa</a:t>
            </a:r>
            <a:endParaRPr lang="ko-KR" alt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7756325" y="4192305"/>
            <a:ext cx="504056" cy="1101823"/>
          </a:xfrm>
          <a:prstGeom prst="rect">
            <a:avLst/>
          </a:prstGeom>
        </p:spPr>
        <p:txBody>
          <a:bodyPr vert="eaVert" wrap="none" lIns="91440" tIns="45720" rIns="91440" bIns="45720" rtlCol="0" anchor="ctr">
            <a:normAutofit/>
          </a:bodyPr>
          <a:lstStyle/>
          <a:p>
            <a:r>
              <a:rPr lang="en-US" altLang="ko-KR" sz="2000" dirty="0" err="1"/>
              <a:t>Versicolor</a:t>
            </a:r>
            <a:r>
              <a:rPr lang="en-US" altLang="ko-KR" sz="2000" dirty="0"/>
              <a:t> </a:t>
            </a:r>
            <a:endParaRPr lang="ko-KR" alt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7738390" y="5495690"/>
            <a:ext cx="507662" cy="1033263"/>
          </a:xfrm>
          <a:prstGeom prst="rect">
            <a:avLst/>
          </a:prstGeom>
        </p:spPr>
        <p:txBody>
          <a:bodyPr vert="eaVert" wrap="none" lIns="91440" tIns="45720" rIns="91440" bIns="45720" rtlCol="0" anchor="ctr">
            <a:normAutofit/>
          </a:bodyPr>
          <a:lstStyle/>
          <a:p>
            <a:r>
              <a:rPr lang="en-US" altLang="ko-KR" sz="2000" dirty="0" err="1"/>
              <a:t>Virginica</a:t>
            </a:r>
            <a:r>
              <a:rPr lang="en-US" altLang="ko-KR" sz="2000" dirty="0"/>
              <a:t> </a:t>
            </a:r>
            <a:endParaRPr lang="ko-KR" altLang="en-US" sz="2000" dirty="0"/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93" y="4149081"/>
            <a:ext cx="5217627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92" y="5399094"/>
            <a:ext cx="5201827" cy="1214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2636912"/>
            <a:ext cx="5184575" cy="1458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9315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데이터베이스의 중요성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8532440" cy="123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 descr="mnist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08920"/>
            <a:ext cx="428625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4082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데이터베이스의 중요성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52736"/>
            <a:ext cx="8280920" cy="1484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852936"/>
            <a:ext cx="7629872" cy="3472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52440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1.3.3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데이터베이스 크기와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기계 학습 성능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데이터베이스의 왜소한 크기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MNIST: 28*28 </a:t>
            </a:r>
            <a:r>
              <a:rPr lang="ko-KR" altLang="en-US" dirty="0"/>
              <a:t>흑백 비트맵이라면 서로 다른 총 샘플 수는 </a:t>
            </a:r>
            <a:r>
              <a:rPr lang="en-US" altLang="ko-KR" dirty="0"/>
              <a:t>2</a:t>
            </a:r>
            <a:r>
              <a:rPr lang="en-US" altLang="ko-KR" baseline="30000" dirty="0"/>
              <a:t>784</a:t>
            </a:r>
            <a:r>
              <a:rPr lang="ko-KR" altLang="en-US" dirty="0"/>
              <a:t>가지이지만</a:t>
            </a:r>
            <a:r>
              <a:rPr lang="en-US" altLang="ko-KR" dirty="0"/>
              <a:t>, MNIST</a:t>
            </a:r>
            <a:r>
              <a:rPr lang="ko-KR" altLang="en-US" dirty="0"/>
              <a:t>는 고작 </a:t>
            </a:r>
            <a:r>
              <a:rPr lang="en-US" altLang="ko-KR" dirty="0"/>
              <a:t>6</a:t>
            </a:r>
            <a:r>
              <a:rPr lang="ko-KR" altLang="en-US" dirty="0"/>
              <a:t>만 개 샘플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132856"/>
            <a:ext cx="7108808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0960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251520" y="1412776"/>
            <a:ext cx="8568952" cy="56886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600" dirty="0"/>
              <a:t>1.1</a:t>
            </a:r>
            <a:r>
              <a:rPr lang="ko-KR" altLang="en-US" sz="1600" dirty="0"/>
              <a:t>절</a:t>
            </a:r>
            <a:r>
              <a:rPr lang="en-US" altLang="ko-KR" sz="1600" dirty="0"/>
              <a:t>: </a:t>
            </a:r>
            <a:r>
              <a:rPr lang="ko-KR" altLang="en-US" sz="1600" dirty="0"/>
              <a:t>기계 학습의 정의와 개념</a:t>
            </a:r>
            <a:r>
              <a:rPr lang="en-US" altLang="ko-KR" sz="1600" dirty="0"/>
              <a:t>, </a:t>
            </a:r>
            <a:r>
              <a:rPr lang="ko-KR" altLang="en-US" sz="1600" dirty="0"/>
              <a:t>인공지능을 구현하는 도구로서의 역할을 설명한다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600" dirty="0"/>
              <a:t>1.2</a:t>
            </a:r>
            <a:r>
              <a:rPr lang="ko-KR" altLang="en-US" sz="1600" dirty="0"/>
              <a:t>절</a:t>
            </a:r>
            <a:r>
              <a:rPr lang="en-US" altLang="ko-KR" sz="1600" dirty="0"/>
              <a:t>: </a:t>
            </a:r>
            <a:r>
              <a:rPr lang="ko-KR" altLang="en-US" sz="1600" dirty="0"/>
              <a:t>특징 공간과 공간 변환을 소개한다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600" dirty="0"/>
              <a:t>1.3</a:t>
            </a:r>
            <a:r>
              <a:rPr lang="ko-KR" altLang="en-US" sz="1600" dirty="0"/>
              <a:t>절</a:t>
            </a:r>
            <a:r>
              <a:rPr lang="en-US" altLang="ko-KR" sz="1600" dirty="0"/>
              <a:t>: </a:t>
            </a:r>
            <a:r>
              <a:rPr lang="ko-KR" altLang="en-US" sz="1600" dirty="0"/>
              <a:t>데이터의 중요성과 희소성을 강조한다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600" dirty="0"/>
              <a:t>1.4</a:t>
            </a:r>
            <a:r>
              <a:rPr lang="ko-KR" altLang="en-US" sz="1600" dirty="0"/>
              <a:t>절</a:t>
            </a:r>
            <a:r>
              <a:rPr lang="en-US" altLang="ko-KR" sz="1600" dirty="0"/>
              <a:t>: </a:t>
            </a:r>
            <a:r>
              <a:rPr lang="ko-KR" altLang="en-US" sz="1600" dirty="0"/>
              <a:t>선형 회귀를 이용하여 기계 학습을 직관적으로 설명한다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600" dirty="0"/>
              <a:t>1.5</a:t>
            </a:r>
            <a:r>
              <a:rPr lang="ko-KR" altLang="en-US" sz="1600" dirty="0"/>
              <a:t>절</a:t>
            </a:r>
            <a:r>
              <a:rPr lang="en-US" altLang="ko-KR" sz="1600" dirty="0"/>
              <a:t>: </a:t>
            </a:r>
            <a:r>
              <a:rPr lang="ko-KR" altLang="en-US" sz="1600" dirty="0"/>
              <a:t>모델 선택의 중요성과 방법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과소적합과</a:t>
            </a:r>
            <a:r>
              <a:rPr lang="ko-KR" altLang="en-US" sz="1600" dirty="0"/>
              <a:t> </a:t>
            </a:r>
            <a:r>
              <a:rPr lang="ko-KR" altLang="en-US" sz="1600" dirty="0" err="1"/>
              <a:t>과잉적합을</a:t>
            </a:r>
            <a:r>
              <a:rPr lang="ko-KR" altLang="en-US" sz="1600" dirty="0"/>
              <a:t> 설명한다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600" dirty="0"/>
              <a:t>1.6</a:t>
            </a:r>
            <a:r>
              <a:rPr lang="ko-KR" altLang="en-US" sz="1600" dirty="0"/>
              <a:t>절</a:t>
            </a:r>
            <a:r>
              <a:rPr lang="en-US" altLang="ko-KR" sz="1600" dirty="0"/>
              <a:t>: </a:t>
            </a:r>
            <a:r>
              <a:rPr lang="ko-KR" altLang="en-US" sz="1600" dirty="0"/>
              <a:t>현대 기계 학습에서 매우 중요한 규제 기법으로 데이터 확대와 가중치 감쇠를 간략히 기술한다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600" dirty="0"/>
              <a:t>1.7</a:t>
            </a:r>
            <a:r>
              <a:rPr lang="ko-KR" altLang="en-US" sz="1600" dirty="0"/>
              <a:t>절</a:t>
            </a:r>
            <a:r>
              <a:rPr lang="en-US" altLang="ko-KR" sz="1600" dirty="0"/>
              <a:t>: </a:t>
            </a:r>
            <a:r>
              <a:rPr lang="ko-KR" altLang="en-US" sz="1600" dirty="0"/>
              <a:t>기계 학습의 유형으로 지도 학습</a:t>
            </a:r>
            <a:r>
              <a:rPr lang="en-US" altLang="ko-KR" sz="1600" dirty="0"/>
              <a:t>, </a:t>
            </a:r>
            <a:r>
              <a:rPr lang="ko-KR" altLang="en-US" sz="1600" dirty="0"/>
              <a:t>비지도 학습</a:t>
            </a:r>
            <a:r>
              <a:rPr lang="en-US" altLang="ko-KR" sz="1600" dirty="0"/>
              <a:t>, </a:t>
            </a:r>
            <a:r>
              <a:rPr lang="ko-KR" altLang="en-US" sz="1600" dirty="0"/>
              <a:t>강화 학습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준지도</a:t>
            </a:r>
            <a:r>
              <a:rPr lang="ko-KR" altLang="en-US" sz="1600" dirty="0"/>
              <a:t> 학습을 소개한다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600" dirty="0"/>
              <a:t>1.8</a:t>
            </a:r>
            <a:r>
              <a:rPr lang="ko-KR" altLang="en-US" sz="1600" dirty="0"/>
              <a:t>절</a:t>
            </a:r>
            <a:r>
              <a:rPr lang="en-US" altLang="ko-KR" sz="1600" dirty="0"/>
              <a:t>: </a:t>
            </a:r>
            <a:r>
              <a:rPr lang="ko-KR" altLang="en-US" sz="1600" dirty="0"/>
              <a:t>기계 학습의 간략한 역사와 인공지능의 사회적 의미를 살펴본다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253547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1.3.3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데이터베이스 크기와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기계 학습 성능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dirty="0"/>
              <a:t>왜소한 데이터베이스로 어떻게 높은 성능을 달성하는가</a:t>
            </a:r>
            <a:r>
              <a:rPr lang="en-US" altLang="ko-KR" dirty="0"/>
              <a:t>?</a:t>
            </a:r>
          </a:p>
          <a:p>
            <a:pPr lvl="1">
              <a:lnSpc>
                <a:spcPct val="200000"/>
              </a:lnSpc>
            </a:pPr>
            <a:r>
              <a:rPr lang="ko-KR" altLang="en-US" dirty="0"/>
              <a:t>방대한 공간에서 실제 데이터가 발생하는 곳은 매우 작은 부분 공간임</a:t>
            </a:r>
            <a:endParaRPr lang="en-US" altLang="ko-KR" dirty="0"/>
          </a:p>
          <a:p>
            <a:pPr lvl="2">
              <a:lnSpc>
                <a:spcPct val="200000"/>
              </a:lnSpc>
            </a:pPr>
            <a:r>
              <a:rPr lang="en-US" altLang="ko-KR" dirty="0"/>
              <a:t>                 </a:t>
            </a:r>
            <a:r>
              <a:rPr lang="ko-KR" altLang="en-US" dirty="0"/>
              <a:t>와 같은 샘플의 발생 확률은 거의 </a:t>
            </a:r>
            <a:r>
              <a:rPr lang="en-US" altLang="ko-KR" dirty="0"/>
              <a:t>0</a:t>
            </a:r>
          </a:p>
          <a:p>
            <a:pPr lvl="1">
              <a:lnSpc>
                <a:spcPct val="200000"/>
              </a:lnSpc>
            </a:pPr>
            <a:r>
              <a:rPr lang="ko-KR" altLang="en-US" dirty="0" err="1"/>
              <a:t>매니폴드</a:t>
            </a:r>
            <a:r>
              <a:rPr lang="ko-KR" altLang="en-US" dirty="0"/>
              <a:t> 가정</a:t>
            </a:r>
            <a:endParaRPr lang="en-US" altLang="ko-KR" dirty="0"/>
          </a:p>
          <a:p>
            <a:pPr lvl="2">
              <a:lnSpc>
                <a:spcPct val="200000"/>
              </a:lnSpc>
            </a:pPr>
            <a:r>
              <a:rPr lang="en-US" altLang="ko-KR" dirty="0"/>
              <a:t>                                       </a:t>
            </a:r>
            <a:r>
              <a:rPr lang="ko-KR" altLang="en-US" dirty="0"/>
              <a:t>와 같이</a:t>
            </a:r>
            <a:r>
              <a:rPr lang="en-US" altLang="ko-KR" dirty="0"/>
              <a:t>  </a:t>
            </a:r>
            <a:r>
              <a:rPr lang="ko-KR" altLang="en-US" dirty="0"/>
              <a:t>일정한 규칙에 따라 매끄럽게 변화</a:t>
            </a:r>
            <a:endParaRPr lang="en-US" altLang="ko-KR" dirty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06" y="2348880"/>
            <a:ext cx="1085164" cy="39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09" y="3465625"/>
            <a:ext cx="261937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0611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1.3.4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가시화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dirty="0"/>
              <a:t>4</a:t>
            </a:r>
            <a:r>
              <a:rPr lang="ko-KR" altLang="en-US" dirty="0"/>
              <a:t>차원 이상의 </a:t>
            </a:r>
            <a:r>
              <a:rPr lang="ko-KR" altLang="en-US" dirty="0" err="1"/>
              <a:t>초공간은</a:t>
            </a:r>
            <a:r>
              <a:rPr lang="ko-KR" altLang="en-US" dirty="0"/>
              <a:t> 한꺼번에 가시화 불가능</a:t>
            </a:r>
            <a:endParaRPr lang="en-US" altLang="ko-KR" dirty="0"/>
          </a:p>
          <a:p>
            <a:r>
              <a:rPr lang="ko-KR" altLang="en-US" dirty="0"/>
              <a:t>여러 가지 가시화 기법</a:t>
            </a:r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개씩 조합하여 여러 개의 그래프 그림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고차원 </a:t>
            </a:r>
            <a:r>
              <a:rPr lang="ko-KR" altLang="en-US" dirty="0">
                <a:sym typeface="Wingdings" pitchFamily="2" charset="2"/>
              </a:rPr>
              <a:t>공간을 </a:t>
            </a:r>
            <a:r>
              <a:rPr lang="ko-KR" altLang="en-US" dirty="0" err="1">
                <a:sym typeface="Wingdings" pitchFamily="2" charset="2"/>
              </a:rPr>
              <a:t>저차원으로</a:t>
            </a:r>
            <a:r>
              <a:rPr lang="ko-KR" altLang="en-US" dirty="0">
                <a:sym typeface="Wingdings" pitchFamily="2" charset="2"/>
              </a:rPr>
              <a:t> 변환하는 기법들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en-US" altLang="ko-KR" dirty="0"/>
              <a:t>6.6.1</a:t>
            </a:r>
            <a:r>
              <a:rPr lang="ko-KR" altLang="en-US" dirty="0"/>
              <a:t>절</a:t>
            </a:r>
            <a:r>
              <a:rPr lang="en-US" altLang="ko-KR" dirty="0"/>
              <a:t>)</a:t>
            </a:r>
          </a:p>
          <a:p>
            <a:pPr marL="266700" lvl="1" indent="0">
              <a:lnSpc>
                <a:spcPct val="200000"/>
              </a:lnSpc>
              <a:buNone/>
            </a:pPr>
            <a:endParaRPr lang="en-US" altLang="ko-KR" dirty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556792"/>
            <a:ext cx="3737992" cy="4018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2075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간단한 기계 학습의 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200000"/>
                  </a:lnSpc>
                </a:pPr>
                <a:r>
                  <a:rPr lang="ko-KR" altLang="en-US" dirty="0"/>
                  <a:t>선형 회귀 문제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1-4]: </a:t>
                </a:r>
                <a:r>
                  <a:rPr lang="ko-KR" altLang="en-US" dirty="0"/>
                  <a:t>식 </a:t>
                </a:r>
                <a:r>
                  <a:rPr lang="en-US" altLang="ko-KR" dirty="0"/>
                  <a:t>(1.2)</a:t>
                </a:r>
                <a:r>
                  <a:rPr lang="ko-KR" altLang="en-US" dirty="0"/>
                  <a:t>의 직선 모델을 사용하므로 두 개의 매개변수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Θ</m:t>
                    </m:r>
                    <m:r>
                      <a:rPr lang="en-US" altLang="ko-KR" b="0" i="1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𝑤</m:t>
                        </m:r>
                        <m:r>
                          <a:rPr lang="en-US" altLang="ko-KR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altLang="ko-KR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𝑏</m:t>
                        </m:r>
                      </m:e>
                    </m:d>
                    <m:r>
                      <m:rPr>
                        <m:sty m:val="p"/>
                      </m:rPr>
                      <a:rPr lang="en-US" altLang="ko-KR" b="0" i="0" baseline="30000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T</m:t>
                    </m:r>
                  </m:oMath>
                </a14:m>
                <a:endParaRPr lang="en-US" altLang="ko-KR" baseline="30000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>
                  <a:lnSpc>
                    <a:spcPct val="20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663293"/>
            <a:ext cx="3261671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60848"/>
            <a:ext cx="6048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97805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간단한 기계 학습의 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목적 함수</a:t>
                </a:r>
                <a:r>
                  <a:rPr lang="en-US" altLang="ko-KR" baseline="30000" dirty="0"/>
                  <a:t>objective function (</a:t>
                </a:r>
                <a:r>
                  <a:rPr lang="ko-KR" altLang="en-US" dirty="0"/>
                  <a:t>또는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비용 함수</a:t>
                </a:r>
                <a:r>
                  <a:rPr lang="en-US" altLang="ko-KR" baseline="30000" dirty="0"/>
                  <a:t>cost function</a:t>
                </a:r>
                <a:r>
                  <a:rPr lang="en-US" altLang="ko-KR" dirty="0"/>
                  <a:t>)</a:t>
                </a: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식 </a:t>
                </a:r>
                <a:r>
                  <a:rPr lang="en-US" altLang="ko-KR" dirty="0"/>
                  <a:t>(1.8)</a:t>
                </a:r>
                <a:r>
                  <a:rPr lang="ko-KR" altLang="en-US" dirty="0"/>
                  <a:t>은 선형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회귀를 위한 목적 함수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altLang="ko-KR" b="0" i="1" smtClean="0">
                            <a:latin typeface="Cambria Math"/>
                            <a:ea typeface="Cambria Math"/>
                          </a:rPr>
                          <m:t>Θ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)</a:t>
                </a:r>
                <a:r>
                  <a:rPr lang="ko-KR" altLang="en-US" dirty="0"/>
                  <a:t>는 예측함수의 출력</a:t>
                </a:r>
                <a:r>
                  <a:rPr lang="en-US" altLang="ko-KR" dirty="0"/>
                  <a:t>, </a:t>
                </a:r>
                <a:r>
                  <a:rPr lang="en-US" altLang="ko-KR" i="1" dirty="0" err="1"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en-US" altLang="ko-KR" i="1" baseline="-25000" dirty="0" err="1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ko-KR" altLang="en-US" dirty="0"/>
                  <a:t>는 예측함수가 맞추어야 하는 </a:t>
                </a:r>
                <a:r>
                  <a:rPr lang="ko-KR" altLang="en-US" dirty="0" err="1"/>
                  <a:t>목푯값이므로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)-</a:t>
                </a:r>
                <a:r>
                  <a:rPr lang="en-US" altLang="ko-KR" i="1" dirty="0" err="1"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en-US" altLang="ko-KR" i="1" baseline="-25000" dirty="0" err="1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ko-KR" altLang="en-US" dirty="0"/>
                  <a:t>는 오차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식 </a:t>
                </a:r>
                <a:r>
                  <a:rPr lang="en-US" altLang="ko-KR" dirty="0"/>
                  <a:t>(1.8)</a:t>
                </a:r>
                <a:r>
                  <a:rPr lang="ko-KR" altLang="en-US" dirty="0"/>
                  <a:t>을 </a:t>
                </a:r>
                <a:r>
                  <a:rPr lang="ko-KR" altLang="en-US" dirty="0">
                    <a:solidFill>
                      <a:srgbClr val="0000FF"/>
                    </a:solidFill>
                  </a:rPr>
                  <a:t>평균제곱오차</a:t>
                </a:r>
                <a:r>
                  <a:rPr lang="en-US" altLang="ko-KR" baseline="30000" dirty="0">
                    <a:solidFill>
                      <a:srgbClr val="0000FF"/>
                    </a:solidFill>
                  </a:rPr>
                  <a:t>MSE(mean squared error)</a:t>
                </a:r>
                <a:r>
                  <a:rPr lang="ko-KR" altLang="en-US" dirty="0"/>
                  <a:t>라 부름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처음에는 최적 매개변수 값을 알 수 없으므로 난수로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 </m:t>
                        </m:r>
                      </m:e>
                    </m:d>
                    <m:r>
                      <m:rPr>
                        <m:sty m:val="p"/>
                      </m:rPr>
                      <a:rPr lang="en-US" altLang="ko-KR" baseline="3000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T</m:t>
                    </m:r>
                  </m:oMath>
                </a14:m>
                <a:r>
                  <a:rPr lang="en-US" altLang="ko-KR" baseline="30000" dirty="0"/>
                  <a:t> </a:t>
                </a:r>
                <a:r>
                  <a:rPr lang="ko-KR" altLang="en-US" dirty="0"/>
                  <a:t>설정</a:t>
                </a:r>
                <a:r>
                  <a:rPr lang="en-US" altLang="ko-KR" dirty="0"/>
                  <a:t>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 </m:t>
                        </m:r>
                      </m:e>
                    </m:d>
                    <m:r>
                      <m:rPr>
                        <m:sty m:val="p"/>
                      </m:rPr>
                      <a:rPr lang="en-US" altLang="ko-KR" baseline="30000">
                        <a:latin typeface="Cambria Math"/>
                        <a:ea typeface="Cambria Math"/>
                      </a:rPr>
                      <m:t>T</m:t>
                    </m:r>
                  </m:oMath>
                </a14:m>
                <a:r>
                  <a:rPr lang="en-US" altLang="ko-KR" baseline="30000" dirty="0"/>
                  <a:t> </a:t>
                </a:r>
                <a:r>
                  <a:rPr lang="ko-KR" altLang="en-US" dirty="0"/>
                  <a:t>로 개선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 </m:t>
                        </m:r>
                      </m:e>
                    </m:d>
                    <m:r>
                      <m:rPr>
                        <m:sty m:val="p"/>
                      </m:rPr>
                      <a:rPr lang="en-US" altLang="ko-KR" baseline="30000">
                        <a:latin typeface="Cambria Math"/>
                        <a:ea typeface="Cambria Math"/>
                      </a:rPr>
                      <m:t>T</m:t>
                    </m:r>
                  </m:oMath>
                </a14:m>
                <a:r>
                  <a:rPr lang="en-US" altLang="ko-KR" baseline="30000" dirty="0"/>
                  <a:t> </a:t>
                </a:r>
                <a:r>
                  <a:rPr lang="ko-KR" altLang="en-US" dirty="0"/>
                  <a:t>로 개선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ko-KR" altLang="en-US" dirty="0">
                    <a:sym typeface="Wingdings" pitchFamily="2" charset="2"/>
                  </a:rPr>
                  <a:t>는 최적해 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ko-KR" i="1" smtClean="0">
                            <a:latin typeface="Cambria Math"/>
                            <a:ea typeface="Cambria Math"/>
                            <a:sym typeface="Wingdings" pitchFamily="2" charset="2"/>
                          </a:rPr>
                          <m:t>Θ</m:t>
                        </m:r>
                      </m:e>
                    </m:acc>
                  </m:oMath>
                </a14:m>
                <a:endParaRPr lang="en-US" altLang="ko-KR" baseline="30000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이때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𝐽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b="0" i="1" smtClean="0">
                                <a:latin typeface="Cambria Math"/>
                                <a:ea typeface="Cambria Math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&gt;</m:t>
                    </m:r>
                    <m:r>
                      <a:rPr lang="en-US" altLang="ko-KR" i="1">
                        <a:latin typeface="Cambria Math"/>
                      </a:rPr>
                      <m:t>𝐽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i="1">
                                <a:latin typeface="Cambria Math"/>
                                <a:ea typeface="Cambria Math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/>
                      </a:rPr>
                      <m:t>&gt;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𝐽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i="1">
                                <a:latin typeface="Cambria Math"/>
                                <a:ea typeface="Cambria Math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>
                  <a:lnSpc>
                    <a:spcPct val="20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 r="-1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68960"/>
            <a:ext cx="7096125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13743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간단한 기계 학습의 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[</a:t>
                </a:r>
                <a:r>
                  <a:rPr lang="ko-KR" altLang="en-US" dirty="0"/>
                  <a:t>예제 </a:t>
                </a:r>
                <a:r>
                  <a:rPr lang="en-US" altLang="ko-KR" dirty="0"/>
                  <a:t>1-1]</a:t>
                </a:r>
                <a:endParaRPr lang="en-US" altLang="ko-KR" baseline="30000" dirty="0"/>
              </a:p>
              <a:p>
                <a:pPr lvl="1"/>
                <a:r>
                  <a:rPr lang="ko-KR" altLang="en-US" dirty="0"/>
                  <a:t>훈련집합 </a:t>
                </a:r>
                <a:endParaRPr lang="en-US" altLang="ko-KR" dirty="0"/>
              </a:p>
              <a:p>
                <a:pPr marL="447675" lvl="2" indent="0">
                  <a:buNone/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𝕏</m:t>
                    </m:r>
                    <m:r>
                      <a:rPr lang="en-US" altLang="ko-KR" b="0" i="1" smtClean="0"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2.0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4</m:t>
                        </m:r>
                        <m:r>
                          <a:rPr lang="en-US" altLang="ko-KR" i="1">
                            <a:latin typeface="Cambria Math"/>
                          </a:rPr>
                          <m:t>.0</m:t>
                        </m:r>
                      </m:e>
                    </m:d>
                    <m:r>
                      <a:rPr lang="en-US" altLang="ko-KR" i="1">
                        <a:latin typeface="Cambria Math"/>
                      </a:rPr>
                      <m:t>,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6</m:t>
                        </m:r>
                        <m:r>
                          <a:rPr lang="en-US" altLang="ko-KR" i="1">
                            <a:latin typeface="Cambria Math"/>
                          </a:rPr>
                          <m:t>.0</m:t>
                        </m:r>
                      </m:e>
                    </m:d>
                    <m:r>
                      <a:rPr lang="en-US" altLang="ko-KR" i="1">
                        <a:latin typeface="Cambria Math"/>
                      </a:rPr>
                      <m:t>,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8</m:t>
                        </m:r>
                        <m:r>
                          <a:rPr lang="en-US" altLang="ko-KR" i="1">
                            <a:latin typeface="Cambria Math"/>
                          </a:rPr>
                          <m:t>.0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}</m:t>
                    </m:r>
                    <m:r>
                      <a:rPr lang="en-US" altLang="ko-KR" i="1">
                        <a:latin typeface="Cambria Math"/>
                      </a:rPr>
                      <m:t>,</m:t>
                    </m:r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</m:oMath>
                </a14:m>
                <a:endParaRPr lang="en-US" altLang="ko-KR" b="0" i="1" dirty="0">
                  <a:latin typeface="Cambria Math"/>
                </a:endParaRPr>
              </a:p>
              <a:p>
                <a:pPr marL="447675" lvl="2" indent="0">
                  <a:buNone/>
                </a:pPr>
                <a14:m>
                  <m:oMath xmlns:m="http://schemas.openxmlformats.org/officeDocument/2006/math">
                    <m:r>
                      <a:rPr lang="ko-KR" altLang="en-US" b="0" i="1" smtClean="0">
                        <a:latin typeface="Cambria Math"/>
                      </a:rPr>
                      <m:t>𝕐</m:t>
                    </m:r>
                    <m:r>
                      <a:rPr lang="en-US" altLang="ko-KR" b="0" i="1" smtClean="0"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3.0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4</m:t>
                    </m:r>
                    <m:r>
                      <a:rPr lang="en-US" altLang="ko-KR" i="1">
                        <a:latin typeface="Cambria Math"/>
                      </a:rPr>
                      <m:t>.0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5</m:t>
                    </m:r>
                    <m:r>
                      <a:rPr lang="en-US" altLang="ko-KR" i="1">
                        <a:latin typeface="Cambria Math"/>
                      </a:rPr>
                      <m:t>.0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6</m:t>
                    </m:r>
                    <m:r>
                      <a:rPr lang="en-US" altLang="ko-KR" i="1">
                        <a:latin typeface="Cambria Math"/>
                      </a:rPr>
                      <m:t>.0</m:t>
                    </m:r>
                    <m:r>
                      <a:rPr lang="en-US" altLang="ko-KR" b="0" i="1" smtClean="0">
                        <a:latin typeface="Cambria Math"/>
                      </a:rPr>
                      <m:t>}</m:t>
                    </m:r>
                  </m:oMath>
                </a14:m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초기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직선의 매개변수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0.1,4.0</m:t>
                        </m:r>
                      </m:e>
                    </m:d>
                    <m:r>
                      <m:rPr>
                        <m:sty m:val="p"/>
                      </m:rPr>
                      <a:rPr lang="en-US" altLang="ko-KR" baseline="30000">
                        <a:latin typeface="Cambria Math"/>
                        <a:ea typeface="Cambria Math"/>
                      </a:rPr>
                      <m:t>T</m:t>
                    </m:r>
                  </m:oMath>
                </a14:m>
                <a:r>
                  <a:rPr lang="ko-KR" altLang="en-US" dirty="0"/>
                  <a:t>라 가정</a:t>
                </a:r>
                <a:r>
                  <a:rPr lang="en-US" altLang="ko-KR" baseline="30000" dirty="0"/>
                  <a:t> </a:t>
                </a:r>
                <a:endParaRPr lang="en-US" altLang="ko-KR" dirty="0"/>
              </a:p>
              <a:p>
                <a:pPr marL="447675" lvl="2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b="0" i="1" dirty="0">
                  <a:latin typeface="Cambria Math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>
                  <a:lnSpc>
                    <a:spcPct val="20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996952"/>
            <a:ext cx="4896544" cy="131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516216" y="3424348"/>
                <a:ext cx="1152128" cy="45720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 fontScale="4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ko-KR" sz="3600" b="0" i="1" smtClean="0">
                                  <a:latin typeface="Cambria Math"/>
                                  <a:ea typeface="Cambria Math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3600" b="0" i="1" smtClean="0">
                          <a:latin typeface="Cambria Math"/>
                        </a:rPr>
                        <m:t>=0.8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3424348"/>
                <a:ext cx="1152128" cy="457200"/>
              </a:xfrm>
              <a:prstGeom prst="rect">
                <a:avLst/>
              </a:prstGeom>
              <a:blipFill rotWithShape="1">
                <a:blip r:embed="rId4"/>
                <a:stretch>
                  <a:fillRect l="-529" r="-63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/>
          <p:cNvCxnSpPr/>
          <p:nvPr/>
        </p:nvCxnSpPr>
        <p:spPr>
          <a:xfrm flipV="1">
            <a:off x="5724128" y="3652949"/>
            <a:ext cx="648072" cy="1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1722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간단한 기계 학습의 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[</a:t>
                </a:r>
                <a:r>
                  <a:rPr lang="ko-KR" altLang="en-US" dirty="0"/>
                  <a:t>예제 </a:t>
                </a:r>
                <a:r>
                  <a:rPr lang="en-US" altLang="ko-KR" dirty="0"/>
                  <a:t>1-1] </a:t>
                </a:r>
                <a:r>
                  <a:rPr lang="ko-KR" altLang="en-US" dirty="0"/>
                  <a:t>훈련집합 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 err="1"/>
                  <a:t>을</a:t>
                </a:r>
                <a:r>
                  <a:rPr lang="ko-KR" altLang="en-US" dirty="0"/>
                  <a:t> 개선하여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0.8,0.0</m:t>
                        </m:r>
                      </m:e>
                    </m:d>
                    <m:r>
                      <m:rPr>
                        <m:sty m:val="p"/>
                      </m:rPr>
                      <a:rPr lang="en-US" altLang="ko-KR" baseline="30000">
                        <a:latin typeface="Cambria Math"/>
                        <a:ea typeface="Cambria Math"/>
                      </a:rPr>
                      <m:t>T</m:t>
                    </m:r>
                  </m:oMath>
                </a14:m>
                <a:r>
                  <a:rPr lang="ko-KR" altLang="en-US" dirty="0"/>
                  <a:t>가 되었다고 가정</a:t>
                </a:r>
                <a:r>
                  <a:rPr lang="en-US" altLang="ko-KR" baseline="30000" dirty="0"/>
                  <a:t> 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/>
                  <a:t>를 개선하여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0.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5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2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.0</m:t>
                        </m:r>
                      </m:e>
                    </m:d>
                    <m:r>
                      <m:rPr>
                        <m:sty m:val="p"/>
                      </m:rPr>
                      <a:rPr lang="en-US" altLang="ko-KR" baseline="30000">
                        <a:latin typeface="Cambria Math"/>
                        <a:ea typeface="Cambria Math"/>
                      </a:rPr>
                      <m:t>T</m:t>
                    </m:r>
                  </m:oMath>
                </a14:m>
                <a:r>
                  <a:rPr lang="ko-KR" altLang="en-US" dirty="0"/>
                  <a:t>가 되었다고 가정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이때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𝐽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i="1">
                                <a:latin typeface="Cambria Math"/>
                                <a:ea typeface="Cambria Math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=0.0</m:t>
                    </m:r>
                  </m:oMath>
                </a14:m>
                <a:r>
                  <a:rPr lang="ko-KR" altLang="en-US" dirty="0"/>
                  <a:t>이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되어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ko-KR" altLang="en-US" dirty="0">
                    <a:sym typeface="Wingdings" pitchFamily="2" charset="2"/>
                  </a:rPr>
                  <a:t>은 </a:t>
                </a:r>
                <a:r>
                  <a:rPr lang="ko-KR" altLang="en-US" dirty="0">
                    <a:solidFill>
                      <a:srgbClr val="0000FF"/>
                    </a:solidFill>
                    <a:sym typeface="Wingdings" pitchFamily="2" charset="2"/>
                  </a:rPr>
                  <a:t>최적값 </a:t>
                </a:r>
                <a:r>
                  <a:rPr lang="en-US" altLang="ko-KR" dirty="0">
                    <a:solidFill>
                      <a:srgbClr val="0000FF"/>
                    </a:solidFill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ko-KR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sym typeface="Wingdings" pitchFamily="2" charset="2"/>
                          </a:rPr>
                          <m:t>Θ</m:t>
                        </m:r>
                      </m:e>
                    </m:acc>
                  </m:oMath>
                </a14:m>
                <a:r>
                  <a:rPr lang="ko-KR" altLang="en-US" dirty="0">
                    <a:solidFill>
                      <a:srgbClr val="0000FF"/>
                    </a:solidFill>
                  </a:rPr>
                  <a:t> </a:t>
                </a:r>
                <a:r>
                  <a:rPr lang="ko-KR" altLang="en-US" dirty="0"/>
                  <a:t>이 됨</a:t>
                </a:r>
                <a:endParaRPr lang="en-US" altLang="ko-KR" dirty="0"/>
              </a:p>
              <a:p>
                <a:pPr marL="447675" lvl="2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b="0" i="1" dirty="0">
                  <a:latin typeface="Cambria Math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>
                  <a:lnSpc>
                    <a:spcPct val="20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084168" y="2264296"/>
                <a:ext cx="1152128" cy="45720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 fontScale="4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ko-KR" sz="3600" b="0" i="1" smtClean="0">
                                  <a:latin typeface="Cambria Math"/>
                                  <a:ea typeface="Cambria Math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3600" b="0" i="1" smtClean="0">
                          <a:latin typeface="Cambria Math"/>
                        </a:rPr>
                        <m:t>=0.7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2264296"/>
                <a:ext cx="1152128" cy="457200"/>
              </a:xfrm>
              <a:prstGeom prst="rect">
                <a:avLst/>
              </a:prstGeom>
              <a:blipFill rotWithShape="1">
                <a:blip r:embed="rId3"/>
                <a:stretch>
                  <a:fillRect r="-74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/>
          <p:cNvCxnSpPr/>
          <p:nvPr/>
        </p:nvCxnSpPr>
        <p:spPr>
          <a:xfrm flipV="1">
            <a:off x="5364088" y="2496870"/>
            <a:ext cx="648072" cy="1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293095"/>
            <a:ext cx="6301730" cy="2275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58" y="1916832"/>
            <a:ext cx="4403532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51967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간단한 기계 학습의 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기계 학습이 할 일을 공식화하면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기계 학습은 작은 개선을 반복하여 </a:t>
            </a:r>
            <a:r>
              <a:rPr lang="ko-KR" altLang="en-US" dirty="0" err="1"/>
              <a:t>최적해를</a:t>
            </a:r>
            <a:r>
              <a:rPr lang="ko-KR" altLang="en-US" dirty="0"/>
              <a:t> 찾아가는 </a:t>
            </a:r>
            <a:r>
              <a:rPr lang="ko-KR" altLang="en-US" dirty="0">
                <a:solidFill>
                  <a:srgbClr val="0000FF"/>
                </a:solidFill>
              </a:rPr>
              <a:t>수치적 방법</a:t>
            </a:r>
            <a:r>
              <a:rPr lang="ko-KR" altLang="en-US" dirty="0"/>
              <a:t>으로 식 </a:t>
            </a:r>
            <a:r>
              <a:rPr lang="en-US" altLang="ko-KR" dirty="0"/>
              <a:t>(1.9)</a:t>
            </a:r>
            <a:r>
              <a:rPr lang="ko-KR" altLang="en-US" dirty="0"/>
              <a:t>를 품</a:t>
            </a:r>
            <a:endParaRPr lang="en-US" altLang="ko-KR" dirty="0"/>
          </a:p>
          <a:p>
            <a:r>
              <a:rPr lang="ko-KR" altLang="en-US" dirty="0"/>
              <a:t>알고리즘 형식으로 쓰면</a:t>
            </a:r>
            <a:r>
              <a:rPr lang="en-US" altLang="ko-KR" dirty="0"/>
              <a:t>,</a:t>
            </a:r>
          </a:p>
          <a:p>
            <a:pPr lvl="1"/>
            <a:endParaRPr lang="en-US" altLang="ko-KR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52046"/>
            <a:ext cx="6534150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88" y="3284984"/>
            <a:ext cx="7922667" cy="2975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3678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간단한 기계 학습의 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좀더 현실적인 상황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지금까지는 데이터가 선형을 이루는 아주 단순한 상황을 고려함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실제 세계는 선형이 아니며 잡음이 섞임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olidFill>
                  <a:srgbClr val="0000FF"/>
                </a:solidFill>
                <a:sym typeface="Wingdings" pitchFamily="2" charset="2"/>
              </a:rPr>
              <a:t>비선형</a:t>
            </a:r>
            <a:r>
              <a:rPr lang="ko-KR" altLang="en-US" dirty="0">
                <a:sym typeface="Wingdings" pitchFamily="2" charset="2"/>
              </a:rPr>
              <a:t> 모델이 필요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636912"/>
            <a:ext cx="3105894" cy="3375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6999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1.5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모델 선택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1.5.1 </a:t>
            </a:r>
            <a:r>
              <a:rPr lang="ko-KR" altLang="en-US" dirty="0"/>
              <a:t>과소적합과 과잉적합</a:t>
            </a:r>
            <a:endParaRPr lang="en-US" altLang="ko-KR" dirty="0"/>
          </a:p>
          <a:p>
            <a:r>
              <a:rPr lang="en-US" altLang="ko-KR" dirty="0"/>
              <a:t>1.5.2 </a:t>
            </a:r>
            <a:r>
              <a:rPr lang="ko-KR" altLang="en-US" dirty="0"/>
              <a:t>바이어스와 분산</a:t>
            </a:r>
            <a:endParaRPr lang="en-US" altLang="ko-KR" dirty="0"/>
          </a:p>
          <a:p>
            <a:r>
              <a:rPr lang="en-US" altLang="ko-KR" dirty="0"/>
              <a:t>1.5.3 </a:t>
            </a:r>
            <a:r>
              <a:rPr lang="ko-KR" altLang="en-US" dirty="0"/>
              <a:t>검증집합과 교차검증을 이용한 모델 선택 알고리즘</a:t>
            </a:r>
            <a:endParaRPr lang="en-US" altLang="ko-KR" dirty="0"/>
          </a:p>
          <a:p>
            <a:r>
              <a:rPr lang="en-US" altLang="ko-KR" dirty="0"/>
              <a:t>1.5.4 </a:t>
            </a:r>
            <a:r>
              <a:rPr lang="ko-KR" altLang="en-US" dirty="0"/>
              <a:t>모델 선택의 한계와 현실적인 해결책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213689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1.5.1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과소적합과 과잉적합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1.13]</a:t>
            </a:r>
            <a:r>
              <a:rPr lang="ko-KR" altLang="en-US" dirty="0"/>
              <a:t>의 </a:t>
            </a:r>
            <a:r>
              <a:rPr lang="en-US" altLang="ko-KR" dirty="0"/>
              <a:t>1</a:t>
            </a:r>
            <a:r>
              <a:rPr lang="ko-KR" altLang="en-US" dirty="0"/>
              <a:t>차 모델은 </a:t>
            </a:r>
            <a:r>
              <a:rPr lang="ko-KR" altLang="en-US" dirty="0">
                <a:solidFill>
                  <a:srgbClr val="0000FF"/>
                </a:solidFill>
              </a:rPr>
              <a:t>과소적합</a:t>
            </a:r>
            <a:endParaRPr lang="en-US" altLang="ko-KR" dirty="0">
              <a:solidFill>
                <a:srgbClr val="0000FF"/>
              </a:solidFill>
            </a:endParaRPr>
          </a:p>
          <a:p>
            <a:pPr lvl="1"/>
            <a:r>
              <a:rPr lang="ko-KR" altLang="en-US" dirty="0"/>
              <a:t>모델의 </a:t>
            </a:r>
            <a:r>
              <a:rPr lang="en-US" altLang="ko-KR" dirty="0"/>
              <a:t>‘</a:t>
            </a:r>
            <a:r>
              <a:rPr lang="ko-KR" altLang="en-US" dirty="0"/>
              <a:t>용량이 작아</a:t>
            </a:r>
            <a:r>
              <a:rPr lang="en-US" altLang="ko-KR" dirty="0"/>
              <a:t>’</a:t>
            </a:r>
            <a:r>
              <a:rPr lang="ko-KR" altLang="en-US" dirty="0"/>
              <a:t> 오차가 클 수밖에 없는 현상</a:t>
            </a:r>
            <a:endParaRPr lang="en-US" altLang="ko-KR" dirty="0"/>
          </a:p>
          <a:p>
            <a:r>
              <a:rPr lang="ko-KR" altLang="en-US" dirty="0"/>
              <a:t>비선형 모델을 사용하는 대안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1-13]</a:t>
            </a:r>
            <a:r>
              <a:rPr lang="ko-KR" altLang="en-US" dirty="0"/>
              <a:t>의 </a:t>
            </a:r>
            <a:r>
              <a:rPr lang="en-US" altLang="ko-KR" dirty="0"/>
              <a:t>2</a:t>
            </a:r>
            <a:r>
              <a:rPr lang="ko-KR" altLang="en-US" dirty="0"/>
              <a:t>차</a:t>
            </a:r>
            <a:r>
              <a:rPr lang="en-US" altLang="ko-KR" dirty="0"/>
              <a:t>, 3</a:t>
            </a:r>
            <a:r>
              <a:rPr lang="ko-KR" altLang="en-US" dirty="0"/>
              <a:t>차</a:t>
            </a:r>
            <a:r>
              <a:rPr lang="en-US" altLang="ko-KR" dirty="0"/>
              <a:t>, 4</a:t>
            </a:r>
            <a:r>
              <a:rPr lang="ko-KR" altLang="en-US" dirty="0"/>
              <a:t>차</a:t>
            </a:r>
            <a:r>
              <a:rPr lang="en-US" altLang="ko-KR" dirty="0"/>
              <a:t>, 12</a:t>
            </a:r>
            <a:r>
              <a:rPr lang="ko-KR" altLang="en-US" dirty="0"/>
              <a:t>차는 다항식 곡선을 선택한 예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차</a:t>
            </a:r>
            <a:r>
              <a:rPr lang="en-US" altLang="ko-KR" dirty="0"/>
              <a:t>(</a:t>
            </a:r>
            <a:r>
              <a:rPr lang="ko-KR" altLang="en-US" dirty="0"/>
              <a:t>선형</a:t>
            </a:r>
            <a:r>
              <a:rPr lang="en-US" altLang="ko-KR" dirty="0"/>
              <a:t>)</a:t>
            </a:r>
            <a:r>
              <a:rPr lang="ko-KR" altLang="en-US" dirty="0"/>
              <a:t>에 비해 오차가 크게 감소함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84984"/>
            <a:ext cx="7965164" cy="2736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6321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기계 학습이란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1.1.1 </a:t>
            </a:r>
            <a:r>
              <a:rPr lang="ko-KR" altLang="en-US" dirty="0"/>
              <a:t>기계 학습의 정의</a:t>
            </a:r>
            <a:endParaRPr lang="en-US" altLang="ko-KR" dirty="0"/>
          </a:p>
          <a:p>
            <a:r>
              <a:rPr lang="en-US" altLang="ko-KR" dirty="0"/>
              <a:t>1.1.2 </a:t>
            </a:r>
            <a:r>
              <a:rPr lang="ko-KR" altLang="en-US" dirty="0"/>
              <a:t>지식기반 방식에서 기계 학습으로의 대전환</a:t>
            </a:r>
            <a:endParaRPr lang="en-US" altLang="ko-KR" dirty="0"/>
          </a:p>
          <a:p>
            <a:r>
              <a:rPr lang="en-US" altLang="ko-KR" dirty="0"/>
              <a:t>1.1.3 </a:t>
            </a:r>
            <a:r>
              <a:rPr lang="ko-KR" altLang="en-US" dirty="0"/>
              <a:t>기계 학습 개념</a:t>
            </a:r>
            <a:endParaRPr lang="en-US" altLang="ko-KR" dirty="0"/>
          </a:p>
          <a:p>
            <a:r>
              <a:rPr lang="en-US" altLang="ko-KR" dirty="0"/>
              <a:t>1.1.4 </a:t>
            </a:r>
            <a:r>
              <a:rPr lang="ko-KR" altLang="en-US" dirty="0"/>
              <a:t>사람의 학습과 기계 학습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039356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1.5.1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과소적합과 과잉적합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FF"/>
                </a:solidFill>
              </a:rPr>
              <a:t>과잉적합</a:t>
            </a:r>
            <a:endParaRPr lang="en-US" altLang="ko-KR" dirty="0">
              <a:solidFill>
                <a:srgbClr val="0000FF"/>
              </a:solidFill>
            </a:endParaRPr>
          </a:p>
          <a:p>
            <a:pPr lvl="1"/>
            <a:r>
              <a:rPr lang="en-US" altLang="ko-KR" dirty="0"/>
              <a:t>12</a:t>
            </a:r>
            <a:r>
              <a:rPr lang="ko-KR" altLang="en-US" dirty="0"/>
              <a:t>차 다항식 곡선을 채택한다면 훈련집합에 대해 거의 완벽하게 근사화함</a:t>
            </a:r>
            <a:endParaRPr lang="en-US" altLang="ko-KR" dirty="0"/>
          </a:p>
          <a:p>
            <a:pPr lvl="1"/>
            <a:r>
              <a:rPr lang="ko-KR" altLang="en-US" dirty="0"/>
              <a:t>하지만 </a:t>
            </a:r>
            <a:r>
              <a:rPr lang="en-US" altLang="ko-KR" dirty="0"/>
              <a:t>‘</a:t>
            </a:r>
            <a:r>
              <a:rPr lang="ko-KR" altLang="en-US" dirty="0"/>
              <a:t>새로운</a:t>
            </a:r>
            <a:r>
              <a:rPr lang="en-US" altLang="ko-KR" dirty="0"/>
              <a:t>’ </a:t>
            </a:r>
            <a:r>
              <a:rPr lang="ko-KR" altLang="en-US" dirty="0"/>
              <a:t>데이터를 예측한다면 큰 문제 발생 </a:t>
            </a:r>
            <a:endParaRPr lang="en-US" altLang="ko-KR" dirty="0"/>
          </a:p>
          <a:p>
            <a:pPr lvl="2"/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baseline="-25000" dirty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ko-KR" altLang="en-US" dirty="0"/>
              <a:t>에서 빨간 막대 근방을 예측해야 하지만 빨간 점을 예측</a:t>
            </a:r>
            <a:endParaRPr lang="en-US" altLang="ko-KR" dirty="0"/>
          </a:p>
          <a:p>
            <a:pPr lvl="1"/>
            <a:r>
              <a:rPr lang="ko-KR" altLang="en-US" dirty="0"/>
              <a:t>이유는</a:t>
            </a:r>
            <a:r>
              <a:rPr lang="en-US" altLang="ko-KR" dirty="0"/>
              <a:t> ‘</a:t>
            </a:r>
            <a:r>
              <a:rPr lang="ko-KR" altLang="en-US" dirty="0"/>
              <a:t>용량이 크기</a:t>
            </a:r>
            <a:r>
              <a:rPr lang="en-US" altLang="ko-KR" dirty="0"/>
              <a:t>’</a:t>
            </a:r>
            <a:r>
              <a:rPr lang="ko-KR" altLang="en-US" dirty="0"/>
              <a:t> 때문</a:t>
            </a:r>
            <a:r>
              <a:rPr lang="en-US" altLang="ko-KR" dirty="0"/>
              <a:t>. </a:t>
            </a:r>
            <a:r>
              <a:rPr lang="ko-KR" altLang="en-US" dirty="0"/>
              <a:t>학습 과정에서 잡음까지 수용</a:t>
            </a:r>
            <a:r>
              <a:rPr lang="en-US" altLang="ko-KR" dirty="0"/>
              <a:t>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과잉적합 현상</a:t>
            </a:r>
            <a:endParaRPr lang="en-US" altLang="ko-KR" dirty="0"/>
          </a:p>
          <a:p>
            <a:pPr lvl="1"/>
            <a:r>
              <a:rPr lang="ko-KR" altLang="en-US" dirty="0">
                <a:sym typeface="Wingdings" pitchFamily="2" charset="2"/>
              </a:rPr>
              <a:t>적절한 용량의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모델을 선택하는 모델 선택 작업이 필요함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802" y="3356992"/>
            <a:ext cx="3701295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03543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1.5.2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바이어스와 분산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</a:t>
            </a:r>
            <a:r>
              <a:rPr lang="en-US" altLang="ko-KR" dirty="0"/>
              <a:t>~12</a:t>
            </a:r>
            <a:r>
              <a:rPr lang="ko-KR" altLang="en-US" dirty="0"/>
              <a:t>차 다항식 모델의 비교 관찰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1~2</a:t>
            </a:r>
            <a:r>
              <a:rPr lang="ko-KR" altLang="en-US" dirty="0"/>
              <a:t>차는 훈련집합과 테스트집합 모두 낮은 성능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12</a:t>
            </a:r>
            <a:r>
              <a:rPr lang="ko-KR" altLang="en-US" dirty="0"/>
              <a:t>차는 훈련집합에 높은 성능을 보이나 테스트집합에서는 낮은 성능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낮은 일반화 능력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3~4</a:t>
            </a:r>
            <a:r>
              <a:rPr lang="ko-KR" altLang="en-US" dirty="0">
                <a:sym typeface="Wingdings" pitchFamily="2" charset="2"/>
              </a:rPr>
              <a:t>차는 훈련집합에 대해 </a:t>
            </a:r>
            <a:r>
              <a:rPr lang="en-US" altLang="ko-KR" dirty="0">
                <a:sym typeface="Wingdings" pitchFamily="2" charset="2"/>
              </a:rPr>
              <a:t>12</a:t>
            </a:r>
            <a:r>
              <a:rPr lang="ko-KR" altLang="en-US" dirty="0">
                <a:sym typeface="Wingdings" pitchFamily="2" charset="2"/>
              </a:rPr>
              <a:t>차보다 낮겠지만 테스트집합에는 높은 성능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높은 일반화 능력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312681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1.5.2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바이어스와 분산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itchFamily="2" charset="2"/>
              </a:rPr>
              <a:t>훈련집합을 </a:t>
            </a:r>
            <a:r>
              <a:rPr lang="ko-KR" altLang="en-US" dirty="0">
                <a:solidFill>
                  <a:srgbClr val="0000FF"/>
                </a:solidFill>
                <a:sym typeface="Wingdings" pitchFamily="2" charset="2"/>
              </a:rPr>
              <a:t>여러 번 수집</a:t>
            </a:r>
            <a:r>
              <a:rPr lang="ko-KR" altLang="en-US" dirty="0">
                <a:sym typeface="Wingdings" pitchFamily="2" charset="2"/>
              </a:rPr>
              <a:t>하여 </a:t>
            </a:r>
            <a:r>
              <a:rPr lang="en-US" altLang="ko-KR" dirty="0">
                <a:sym typeface="Wingdings" pitchFamily="2" charset="2"/>
              </a:rPr>
              <a:t>1</a:t>
            </a:r>
            <a:r>
              <a:rPr lang="ko-KR" altLang="en-US" dirty="0">
                <a:sym typeface="Wingdings" pitchFamily="2" charset="2"/>
              </a:rPr>
              <a:t>차</a:t>
            </a:r>
            <a:r>
              <a:rPr lang="en-US" altLang="ko-KR" dirty="0">
                <a:sym typeface="Wingdings" pitchFamily="2" charset="2"/>
              </a:rPr>
              <a:t>~12</a:t>
            </a:r>
            <a:r>
              <a:rPr lang="ko-KR" altLang="en-US" dirty="0">
                <a:sym typeface="Wingdings" pitchFamily="2" charset="2"/>
              </a:rPr>
              <a:t>차에 적용하는 실험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en-US" altLang="ko-KR" dirty="0">
                <a:sym typeface="Wingdings" pitchFamily="2" charset="2"/>
              </a:rPr>
              <a:t>2</a:t>
            </a:r>
            <a:r>
              <a:rPr lang="ko-KR" altLang="en-US" dirty="0">
                <a:sym typeface="Wingdings" pitchFamily="2" charset="2"/>
              </a:rPr>
              <a:t>차는 매번 큰 오차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바이어스가 큼</a:t>
            </a:r>
            <a:r>
              <a:rPr lang="en-US" altLang="ko-KR" dirty="0">
                <a:sym typeface="Wingdings" pitchFamily="2" charset="2"/>
              </a:rPr>
              <a:t>. </a:t>
            </a:r>
            <a:r>
              <a:rPr lang="ko-KR" altLang="en-US" dirty="0">
                <a:sym typeface="Wingdings" pitchFamily="2" charset="2"/>
              </a:rPr>
              <a:t>하지만 비슷한 모델을 얻음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낮은 분산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en-US" altLang="ko-KR" dirty="0">
                <a:sym typeface="Wingdings" pitchFamily="2" charset="2"/>
              </a:rPr>
              <a:t>12</a:t>
            </a:r>
            <a:r>
              <a:rPr lang="ko-KR" altLang="en-US" dirty="0">
                <a:sym typeface="Wingdings" pitchFamily="2" charset="2"/>
              </a:rPr>
              <a:t>차는 매번 작은 오차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바이어스가 작음</a:t>
            </a:r>
            <a:r>
              <a:rPr lang="en-US" altLang="ko-KR" dirty="0">
                <a:sym typeface="Wingdings" pitchFamily="2" charset="2"/>
              </a:rPr>
              <a:t>. </a:t>
            </a:r>
            <a:r>
              <a:rPr lang="ko-KR" altLang="en-US" dirty="0">
                <a:sym typeface="Wingdings" pitchFamily="2" charset="2"/>
              </a:rPr>
              <a:t>하지만 크게 다른 모델을 얻음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높은 분산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>
                <a:sym typeface="Wingdings" pitchFamily="2" charset="2"/>
              </a:rPr>
              <a:t>일반적으로 용량이 작은 모델은 바이어스는 크고 분산은 작음</a:t>
            </a:r>
            <a:r>
              <a:rPr lang="en-US" altLang="ko-KR" dirty="0">
                <a:sym typeface="Wingdings" pitchFamily="2" charset="2"/>
              </a:rPr>
              <a:t>. </a:t>
            </a:r>
            <a:r>
              <a:rPr lang="ko-KR" altLang="en-US" dirty="0">
                <a:sym typeface="Wingdings" pitchFamily="2" charset="2"/>
              </a:rPr>
              <a:t>복잡한 모델은 바이어스는 작고 분산은 큼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>
                <a:sym typeface="Wingdings" pitchFamily="2" charset="2"/>
              </a:rPr>
              <a:t>바이어스와 분산은 트레이드오프 관계</a:t>
            </a:r>
            <a:endParaRPr lang="en-US" altLang="ko-KR" dirty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84" y="3356992"/>
            <a:ext cx="7336971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28599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1.5.2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바이어스와 분산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itchFamily="2" charset="2"/>
              </a:rPr>
              <a:t>기계 학습의 목표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>
                <a:sym typeface="Wingdings" pitchFamily="2" charset="2"/>
              </a:rPr>
              <a:t>낮은 바이어스와 낮은 분산을 가진 </a:t>
            </a:r>
            <a:r>
              <a:rPr lang="ko-KR" altLang="en-US" dirty="0" err="1">
                <a:sym typeface="Wingdings" pitchFamily="2" charset="2"/>
              </a:rPr>
              <a:t>예측기</a:t>
            </a:r>
            <a:r>
              <a:rPr lang="ko-KR" altLang="en-US" dirty="0">
                <a:sym typeface="Wingdings" pitchFamily="2" charset="2"/>
              </a:rPr>
              <a:t> 제작이 목표</a:t>
            </a:r>
            <a:r>
              <a:rPr lang="en-US" altLang="ko-KR" dirty="0">
                <a:sym typeface="Wingdings" pitchFamily="2" charset="2"/>
              </a:rPr>
              <a:t>. </a:t>
            </a:r>
            <a:r>
              <a:rPr lang="ko-KR" altLang="en-US" dirty="0">
                <a:sym typeface="Wingdings" pitchFamily="2" charset="2"/>
              </a:rPr>
              <a:t>즉 왼쪽 아래 상황</a:t>
            </a:r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>
                <a:sym typeface="Wingdings" pitchFamily="2" charset="2"/>
              </a:rPr>
              <a:t>하지만 바이어스와 분산은 트레이드오프 관계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>
                <a:sym typeface="Wingdings" pitchFamily="2" charset="2"/>
              </a:rPr>
              <a:t>따라서 바이어스 희생을 최소로 유지하며 분산을 최대로 낮추는 전략 필요</a:t>
            </a:r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16832"/>
            <a:ext cx="3156000" cy="2967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91457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1.5.3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검증집합과 교차검증을 이용한 모델 선택 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itchFamily="2" charset="2"/>
              </a:rPr>
              <a:t>검증집합을 이용한 모델 선택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훈련집합과 테스트집합과 다른 별도의 </a:t>
            </a:r>
            <a:r>
              <a:rPr lang="ko-KR" altLang="en-US" dirty="0">
                <a:solidFill>
                  <a:srgbClr val="0000FF"/>
                </a:solidFill>
                <a:sym typeface="Wingdings" pitchFamily="2" charset="2"/>
              </a:rPr>
              <a:t>검증집합</a:t>
            </a:r>
            <a:r>
              <a:rPr lang="ko-KR" altLang="en-US" dirty="0">
                <a:sym typeface="Wingdings" pitchFamily="2" charset="2"/>
              </a:rPr>
              <a:t>을 가진 상황</a:t>
            </a:r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76872"/>
            <a:ext cx="78867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41837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1.5.3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검증집합과 교차검증을 이용한 모델 선택 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itchFamily="2" charset="2"/>
              </a:rPr>
              <a:t>교차검증</a:t>
            </a:r>
            <a:r>
              <a:rPr lang="en-US" altLang="ko-KR" baseline="30000" dirty="0">
                <a:sym typeface="Wingdings" pitchFamily="2" charset="2"/>
              </a:rPr>
              <a:t>cross validation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비용 문제로 별도의 검증집합이 없는 상황에 유용한 모델 선택 기법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훈련집합을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등분하여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학습과 평가 과정을 여러 번 반복한 후 평균 사용</a:t>
            </a:r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528718"/>
            <a:ext cx="6408192" cy="3723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58700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1.5.3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검증집합과 교차검증을 이용한 모델 선택 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itchFamily="2" charset="2"/>
              </a:rPr>
              <a:t>부트스트랩</a:t>
            </a:r>
            <a:r>
              <a:rPr lang="en-US" altLang="ko-KR" baseline="30000" dirty="0">
                <a:sym typeface="Wingdings" pitchFamily="2" charset="2"/>
              </a:rPr>
              <a:t>boot strap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sym typeface="Wingdings" pitchFamily="2" charset="2"/>
              </a:rPr>
              <a:t>난수를</a:t>
            </a:r>
            <a:r>
              <a:rPr lang="ko-KR" altLang="en-US" dirty="0">
                <a:sym typeface="Wingdings" pitchFamily="2" charset="2"/>
              </a:rPr>
              <a:t> 이용한 샘플링 반복</a:t>
            </a:r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060848"/>
            <a:ext cx="8197710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08208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1.5.4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모델 선택의 한계와 현실적인 해결책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>
                <a:sym typeface="Wingdings" pitchFamily="2" charset="2"/>
              </a:rPr>
              <a:t>[</a:t>
            </a:r>
            <a:r>
              <a:rPr lang="ko-KR" altLang="en-US" dirty="0">
                <a:sym typeface="Wingdings" pitchFamily="2" charset="2"/>
              </a:rPr>
              <a:t>알고리즘 </a:t>
            </a:r>
            <a:r>
              <a:rPr lang="en-US" altLang="ko-KR" dirty="0">
                <a:sym typeface="Wingdings" pitchFamily="2" charset="2"/>
              </a:rPr>
              <a:t>1-2, 1-3, 1-4]</a:t>
            </a:r>
            <a:r>
              <a:rPr lang="ko-KR" altLang="en-US" dirty="0">
                <a:sym typeface="Wingdings" pitchFamily="2" charset="2"/>
              </a:rPr>
              <a:t>에서 모델 집합 </a:t>
            </a:r>
            <a:r>
              <a:rPr lang="el-GR" altLang="ko-KR" dirty="0">
                <a:sym typeface="Wingdings" pitchFamily="2" charset="2"/>
              </a:rPr>
              <a:t>Ω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[</a:t>
            </a:r>
            <a:r>
              <a:rPr lang="ko-KR" altLang="en-US" dirty="0">
                <a:sym typeface="Wingdings" pitchFamily="2" charset="2"/>
              </a:rPr>
              <a:t>그림 </a:t>
            </a:r>
            <a:r>
              <a:rPr lang="en-US" altLang="ko-KR" dirty="0">
                <a:sym typeface="Wingdings" pitchFamily="2" charset="2"/>
              </a:rPr>
              <a:t>1-13]</a:t>
            </a:r>
            <a:r>
              <a:rPr lang="ko-KR" altLang="en-US" dirty="0">
                <a:sym typeface="Wingdings" pitchFamily="2" charset="2"/>
              </a:rPr>
              <a:t>에서는 서로 다른 차수의 다항식이 </a:t>
            </a:r>
            <a:r>
              <a:rPr lang="el-GR" altLang="ko-KR" dirty="0">
                <a:sym typeface="Wingdings" pitchFamily="2" charset="2"/>
              </a:rPr>
              <a:t>Ω</a:t>
            </a:r>
            <a:r>
              <a:rPr lang="ko-KR" altLang="en-US" dirty="0">
                <a:sym typeface="Wingdings" pitchFamily="2" charset="2"/>
              </a:rPr>
              <a:t>인</a:t>
            </a:r>
            <a:r>
              <a:rPr lang="el-GR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셈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현실에서는 아주 다양</a:t>
            </a:r>
            <a:endParaRPr lang="en-US" altLang="ko-KR" dirty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신경망</a:t>
            </a:r>
            <a:r>
              <a:rPr lang="en-US" altLang="ko-KR" dirty="0">
                <a:sym typeface="Wingdings" pitchFamily="2" charset="2"/>
              </a:rPr>
              <a:t>(3,4,8</a:t>
            </a:r>
            <a:r>
              <a:rPr lang="ko-KR" altLang="en-US" dirty="0">
                <a:sym typeface="Wingdings" pitchFamily="2" charset="2"/>
              </a:rPr>
              <a:t>장</a:t>
            </a:r>
            <a:r>
              <a:rPr lang="en-US" altLang="ko-KR" dirty="0">
                <a:sym typeface="Wingdings" pitchFamily="2" charset="2"/>
              </a:rPr>
              <a:t>), </a:t>
            </a:r>
            <a:r>
              <a:rPr lang="ko-KR" altLang="en-US" dirty="0">
                <a:sym typeface="Wingdings" pitchFamily="2" charset="2"/>
              </a:rPr>
              <a:t>강화 학습</a:t>
            </a:r>
            <a:r>
              <a:rPr lang="en-US" altLang="ko-KR" dirty="0">
                <a:sym typeface="Wingdings" pitchFamily="2" charset="2"/>
              </a:rPr>
              <a:t>(9</a:t>
            </a:r>
            <a:r>
              <a:rPr lang="ko-KR" altLang="en-US" dirty="0">
                <a:sym typeface="Wingdings" pitchFamily="2" charset="2"/>
              </a:rPr>
              <a:t>장</a:t>
            </a:r>
            <a:r>
              <a:rPr lang="en-US" altLang="ko-KR" dirty="0">
                <a:sym typeface="Wingdings" pitchFamily="2" charset="2"/>
              </a:rPr>
              <a:t>), </a:t>
            </a:r>
            <a:r>
              <a:rPr lang="ko-KR" altLang="en-US" dirty="0">
                <a:sym typeface="Wingdings" pitchFamily="2" charset="2"/>
              </a:rPr>
              <a:t>확률 </a:t>
            </a:r>
            <a:r>
              <a:rPr lang="ko-KR" altLang="en-US" dirty="0" err="1">
                <a:sym typeface="Wingdings" pitchFamily="2" charset="2"/>
              </a:rPr>
              <a:t>그래피컬</a:t>
            </a:r>
            <a:r>
              <a:rPr lang="ko-KR" altLang="en-US" dirty="0">
                <a:sym typeface="Wingdings" pitchFamily="2" charset="2"/>
              </a:rPr>
              <a:t> 모델</a:t>
            </a:r>
            <a:r>
              <a:rPr lang="en-US" altLang="ko-KR" dirty="0">
                <a:sym typeface="Wingdings" pitchFamily="2" charset="2"/>
              </a:rPr>
              <a:t>(10</a:t>
            </a:r>
            <a:r>
              <a:rPr lang="ko-KR" altLang="en-US" dirty="0">
                <a:sym typeface="Wingdings" pitchFamily="2" charset="2"/>
              </a:rPr>
              <a:t>장</a:t>
            </a:r>
            <a:r>
              <a:rPr lang="en-US" altLang="ko-KR" dirty="0">
                <a:sym typeface="Wingdings" pitchFamily="2" charset="2"/>
              </a:rPr>
              <a:t>), SVM(11</a:t>
            </a:r>
            <a:r>
              <a:rPr lang="ko-KR" altLang="en-US" dirty="0">
                <a:sym typeface="Wingdings" pitchFamily="2" charset="2"/>
              </a:rPr>
              <a:t>장</a:t>
            </a:r>
            <a:r>
              <a:rPr lang="en-US" altLang="ko-KR" dirty="0">
                <a:sym typeface="Wingdings" pitchFamily="2" charset="2"/>
              </a:rPr>
              <a:t>), </a:t>
            </a:r>
            <a:r>
              <a:rPr lang="ko-KR" altLang="en-US" dirty="0">
                <a:sym typeface="Wingdings" pitchFamily="2" charset="2"/>
              </a:rPr>
              <a:t>트리 분류기 </a:t>
            </a:r>
            <a:r>
              <a:rPr lang="en-US" altLang="ko-KR" dirty="0">
                <a:sym typeface="Wingdings" pitchFamily="2" charset="2"/>
              </a:rPr>
              <a:t>(12</a:t>
            </a:r>
            <a:r>
              <a:rPr lang="ko-KR" altLang="en-US" dirty="0">
                <a:sym typeface="Wingdings" pitchFamily="2" charset="2"/>
              </a:rPr>
              <a:t>장</a:t>
            </a:r>
            <a:r>
              <a:rPr lang="en-US" altLang="ko-KR" dirty="0">
                <a:sym typeface="Wingdings" pitchFamily="2" charset="2"/>
              </a:rPr>
              <a:t>) </a:t>
            </a:r>
            <a:r>
              <a:rPr lang="ko-KR" altLang="en-US" dirty="0">
                <a:sym typeface="Wingdings" pitchFamily="2" charset="2"/>
              </a:rPr>
              <a:t>등이 선택 대상</a:t>
            </a:r>
            <a:endParaRPr lang="en-US" altLang="ko-KR" dirty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신경망을 채택하더라도 </a:t>
            </a:r>
            <a:r>
              <a:rPr lang="en-US" altLang="ko-KR" dirty="0">
                <a:sym typeface="Wingdings" pitchFamily="2" charset="2"/>
              </a:rPr>
              <a:t>MLP(3</a:t>
            </a:r>
            <a:r>
              <a:rPr lang="ko-KR" altLang="en-US" dirty="0">
                <a:sym typeface="Wingdings" pitchFamily="2" charset="2"/>
              </a:rPr>
              <a:t>장</a:t>
            </a:r>
            <a:r>
              <a:rPr lang="en-US" altLang="ko-KR" dirty="0">
                <a:sym typeface="Wingdings" pitchFamily="2" charset="2"/>
              </a:rPr>
              <a:t>), </a:t>
            </a:r>
            <a:r>
              <a:rPr lang="ko-KR" altLang="en-US" dirty="0">
                <a:sym typeface="Wingdings" pitchFamily="2" charset="2"/>
              </a:rPr>
              <a:t>깊은 </a:t>
            </a:r>
            <a:r>
              <a:rPr lang="en-US" altLang="ko-KR" dirty="0">
                <a:sym typeface="Wingdings" pitchFamily="2" charset="2"/>
              </a:rPr>
              <a:t>MLP(4</a:t>
            </a:r>
            <a:r>
              <a:rPr lang="ko-KR" altLang="en-US" dirty="0">
                <a:sym typeface="Wingdings" pitchFamily="2" charset="2"/>
              </a:rPr>
              <a:t>장</a:t>
            </a:r>
            <a:r>
              <a:rPr lang="en-US" altLang="ko-KR" dirty="0">
                <a:sym typeface="Wingdings" pitchFamily="2" charset="2"/>
              </a:rPr>
              <a:t>), CNN(4</a:t>
            </a:r>
            <a:r>
              <a:rPr lang="ko-KR" altLang="en-US" dirty="0">
                <a:sym typeface="Wingdings" pitchFamily="2" charset="2"/>
              </a:rPr>
              <a:t>장</a:t>
            </a:r>
            <a:r>
              <a:rPr lang="en-US" altLang="ko-KR" dirty="0">
                <a:sym typeface="Wingdings" pitchFamily="2" charset="2"/>
              </a:rPr>
              <a:t>) </a:t>
            </a:r>
            <a:r>
              <a:rPr lang="ko-KR" altLang="en-US" dirty="0">
                <a:sym typeface="Wingdings" pitchFamily="2" charset="2"/>
              </a:rPr>
              <a:t>등 아주 많음</a:t>
            </a:r>
            <a:endParaRPr lang="en-US" altLang="ko-KR" dirty="0">
              <a:sym typeface="Wingdings" pitchFamily="2" charset="2"/>
            </a:endParaRPr>
          </a:p>
          <a:p>
            <a:r>
              <a:rPr lang="ko-KR" altLang="en-US" dirty="0">
                <a:sym typeface="Wingdings" pitchFamily="2" charset="2"/>
              </a:rPr>
              <a:t>현실에서는 경험으로 큰 틀 선택한 후 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모델 선택 알고리즘으로 세부 모델 선택하는 전략 사용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예</a:t>
            </a:r>
            <a:r>
              <a:rPr lang="en-US" altLang="ko-KR" dirty="0">
                <a:sym typeface="Wingdings" pitchFamily="2" charset="2"/>
              </a:rPr>
              <a:t>) CNN</a:t>
            </a:r>
            <a:r>
              <a:rPr lang="ko-KR" altLang="en-US" dirty="0">
                <a:sym typeface="Wingdings" pitchFamily="2" charset="2"/>
              </a:rPr>
              <a:t>을 사용하기로 정한 후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 err="1">
                <a:sym typeface="Wingdings" pitchFamily="2" charset="2"/>
              </a:rPr>
              <a:t>은닉층</a:t>
            </a:r>
            <a:r>
              <a:rPr lang="ko-KR" altLang="en-US" dirty="0">
                <a:sym typeface="Wingdings" pitchFamily="2" charset="2"/>
              </a:rPr>
              <a:t> 개수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활성함수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 err="1">
                <a:sym typeface="Wingdings" pitchFamily="2" charset="2"/>
              </a:rPr>
              <a:t>모멘툼</a:t>
            </a:r>
            <a:r>
              <a:rPr lang="ko-KR" altLang="en-US" dirty="0">
                <a:sym typeface="Wingdings" pitchFamily="2" charset="2"/>
              </a:rPr>
              <a:t> 계수 등을 정하는데 모델 선택 알고리즘을 적용함</a:t>
            </a:r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350872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1.5.4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모델 선택의 한계와 현실적인 해결책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itchFamily="2" charset="2"/>
              </a:rPr>
              <a:t>이런 경험적인 접근방법에 대한 </a:t>
            </a:r>
            <a:r>
              <a:rPr lang="en-US" altLang="ko-KR" dirty="0">
                <a:sym typeface="Wingdings" pitchFamily="2" charset="2"/>
              </a:rPr>
              <a:t>『Deep Learning』 </a:t>
            </a:r>
            <a:r>
              <a:rPr lang="ko-KR" altLang="en-US" dirty="0">
                <a:sym typeface="Wingdings" pitchFamily="2" charset="2"/>
              </a:rPr>
              <a:t>책의 비유</a:t>
            </a:r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r>
              <a:rPr lang="ko-KR" altLang="en-US" dirty="0">
                <a:sym typeface="Wingdings" pitchFamily="2" charset="2"/>
              </a:rPr>
              <a:t>현대 기계 학습의 전략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용량이 충분히 큰 모델을 선택 한 후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선택한 모델이 정상을 벗어나지 않도록 여러 가지 </a:t>
            </a:r>
            <a:r>
              <a:rPr lang="ko-KR" altLang="en-US" dirty="0">
                <a:solidFill>
                  <a:srgbClr val="0000FF"/>
                </a:solidFill>
                <a:sym typeface="Wingdings" pitchFamily="2" charset="2"/>
              </a:rPr>
              <a:t>규제</a:t>
            </a:r>
            <a:r>
              <a:rPr lang="en-US" altLang="ko-KR" baseline="30000" dirty="0">
                <a:solidFill>
                  <a:srgbClr val="0000FF"/>
                </a:solidFill>
                <a:sym typeface="Wingdings" pitchFamily="2" charset="2"/>
              </a:rPr>
              <a:t>regularization</a:t>
            </a:r>
            <a:r>
              <a:rPr lang="ko-KR" altLang="en-US" dirty="0">
                <a:solidFill>
                  <a:srgbClr val="0000FF"/>
                </a:solidFill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기법을 적용함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예</a:t>
            </a:r>
            <a:r>
              <a:rPr lang="en-US" altLang="ko-KR" dirty="0">
                <a:sym typeface="Wingdings" pitchFamily="2" charset="2"/>
              </a:rPr>
              <a:t>) [</a:t>
            </a:r>
            <a:r>
              <a:rPr lang="ko-KR" altLang="en-US" dirty="0">
                <a:sym typeface="Wingdings" pitchFamily="2" charset="2"/>
              </a:rPr>
              <a:t>그림 </a:t>
            </a:r>
            <a:r>
              <a:rPr lang="en-US" altLang="ko-KR" dirty="0">
                <a:sym typeface="Wingdings" pitchFamily="2" charset="2"/>
              </a:rPr>
              <a:t>1-13]</a:t>
            </a:r>
            <a:r>
              <a:rPr lang="ko-KR" altLang="en-US" dirty="0">
                <a:sym typeface="Wingdings" pitchFamily="2" charset="2"/>
              </a:rPr>
              <a:t>의 경우 </a:t>
            </a:r>
            <a:r>
              <a:rPr lang="en-US" altLang="ko-KR" dirty="0">
                <a:sym typeface="Wingdings" pitchFamily="2" charset="2"/>
              </a:rPr>
              <a:t>12</a:t>
            </a:r>
            <a:r>
              <a:rPr lang="ko-KR" altLang="en-US" dirty="0">
                <a:sym typeface="Wingdings" pitchFamily="2" charset="2"/>
              </a:rPr>
              <a:t>차 다항식을 선택한 후 적절히 규제를 적용</a:t>
            </a:r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800"/>
            <a:ext cx="7885137" cy="832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157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1.6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규제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>
                <a:sym typeface="Wingdings" pitchFamily="2" charset="2"/>
              </a:rPr>
              <a:t>1.6.1 </a:t>
            </a:r>
            <a:r>
              <a:rPr lang="ko-KR" altLang="en-US" dirty="0">
                <a:sym typeface="Wingdings" pitchFamily="2" charset="2"/>
              </a:rPr>
              <a:t>데이터 확대</a:t>
            </a:r>
            <a:endParaRPr lang="en-US" altLang="ko-KR" dirty="0">
              <a:sym typeface="Wingdings" pitchFamily="2" charset="2"/>
            </a:endParaRPr>
          </a:p>
          <a:p>
            <a:r>
              <a:rPr lang="en-US" altLang="ko-KR" dirty="0">
                <a:sym typeface="Wingdings" pitchFamily="2" charset="2"/>
              </a:rPr>
              <a:t>1.6.2 </a:t>
            </a:r>
            <a:r>
              <a:rPr lang="ko-KR" altLang="en-US" dirty="0">
                <a:sym typeface="Wingdings" pitchFamily="2" charset="2"/>
              </a:rPr>
              <a:t>가중치 감쇠</a:t>
            </a:r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r>
              <a:rPr lang="ko-KR" altLang="en-US" dirty="0">
                <a:sym typeface="Wingdings" pitchFamily="2" charset="2"/>
              </a:rPr>
              <a:t>규제를 중요하게 다룬 책 </a:t>
            </a:r>
            <a:r>
              <a:rPr lang="en-US" altLang="ko-KR" dirty="0">
                <a:sym typeface="Wingdings" pitchFamily="2" charset="2"/>
              </a:rPr>
              <a:t>[Goodfellow2016(7</a:t>
            </a:r>
            <a:r>
              <a:rPr lang="ko-KR" altLang="en-US" dirty="0">
                <a:sym typeface="Wingdings" pitchFamily="2" charset="2"/>
              </a:rPr>
              <a:t>장</a:t>
            </a:r>
            <a:r>
              <a:rPr lang="en-US" altLang="ko-KR" dirty="0">
                <a:sym typeface="Wingdings" pitchFamily="2" charset="2"/>
              </a:rPr>
              <a:t>)] [Haykin2009(7</a:t>
            </a:r>
            <a:r>
              <a:rPr lang="ko-KR" altLang="en-US" dirty="0">
                <a:sym typeface="Wingdings" pitchFamily="2" charset="2"/>
              </a:rPr>
              <a:t>장</a:t>
            </a:r>
            <a:r>
              <a:rPr lang="en-US" altLang="ko-KR" dirty="0">
                <a:sym typeface="Wingdings" pitchFamily="2" charset="2"/>
              </a:rPr>
              <a:t>)]</a:t>
            </a:r>
          </a:p>
          <a:p>
            <a:r>
              <a:rPr lang="ko-KR" altLang="en-US" dirty="0">
                <a:sym typeface="Wingdings" pitchFamily="2" charset="2"/>
              </a:rPr>
              <a:t>이 책은 </a:t>
            </a:r>
            <a:r>
              <a:rPr lang="en-US" altLang="ko-KR" dirty="0">
                <a:sym typeface="Wingdings" pitchFamily="2" charset="2"/>
              </a:rPr>
              <a:t>5.3~5.4</a:t>
            </a:r>
            <a:r>
              <a:rPr lang="ko-KR" altLang="en-US" dirty="0">
                <a:sym typeface="Wingdings" pitchFamily="2" charset="2"/>
              </a:rPr>
              <a:t>절에서 자세히 다룸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>
                <a:sym typeface="Wingdings" pitchFamily="2" charset="2"/>
              </a:rPr>
              <a:t>가중치 벌칙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조기 멈춤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데이터 확대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 err="1">
                <a:sym typeface="Wingdings" pitchFamily="2" charset="2"/>
              </a:rPr>
              <a:t>드롭아웃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앙상블 등</a:t>
            </a:r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7785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1.1.1 </a:t>
            </a:r>
            <a:r>
              <a:rPr lang="ko-KR" altLang="en-US" dirty="0"/>
              <a:t>기계 학습의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학습이란</a:t>
            </a:r>
            <a:r>
              <a:rPr lang="en-US" altLang="ko-KR" dirty="0"/>
              <a:t>? &lt;</a:t>
            </a:r>
            <a:r>
              <a:rPr lang="ko-KR" altLang="en-US" dirty="0"/>
              <a:t>표준국어대사전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기계 학습이란</a:t>
            </a:r>
            <a:r>
              <a:rPr lang="en-US" altLang="ko-KR" dirty="0"/>
              <a:t>? </a:t>
            </a:r>
          </a:p>
          <a:p>
            <a:pPr lvl="1"/>
            <a:r>
              <a:rPr lang="ko-KR" altLang="en-US" dirty="0"/>
              <a:t>인공지능</a:t>
            </a:r>
            <a:r>
              <a:rPr lang="en-US" altLang="ko-KR" dirty="0"/>
              <a:t> </a:t>
            </a:r>
            <a:r>
              <a:rPr lang="ko-KR" altLang="en-US" dirty="0"/>
              <a:t>초창기 </a:t>
            </a:r>
            <a:r>
              <a:rPr lang="ko-KR" altLang="en-US" dirty="0" err="1"/>
              <a:t>사무엘의</a:t>
            </a:r>
            <a:r>
              <a:rPr lang="ko-KR" altLang="en-US" dirty="0"/>
              <a:t> 정의</a:t>
            </a:r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6792"/>
            <a:ext cx="7848872" cy="5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284983"/>
            <a:ext cx="7848872" cy="801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28225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1.6.1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확대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itchFamily="2" charset="2"/>
              </a:rPr>
              <a:t>데이터를 더 많이 수집하면 일반화 능력이 향상됨</a:t>
            </a:r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72816"/>
            <a:ext cx="7306965" cy="353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36068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1.6.1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확대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itchFamily="2" charset="2"/>
              </a:rPr>
              <a:t>데이터 수집은 많은 비용이 듦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그라운드 </a:t>
            </a:r>
            <a:r>
              <a:rPr lang="ko-KR" altLang="en-US" dirty="0" err="1">
                <a:sym typeface="Wingdings" pitchFamily="2" charset="2"/>
              </a:rPr>
              <a:t>트루스를</a:t>
            </a:r>
            <a:r>
              <a:rPr lang="ko-KR" altLang="en-US" dirty="0">
                <a:sym typeface="Wingdings" pitchFamily="2" charset="2"/>
              </a:rPr>
              <a:t> 사람이 일일이 </a:t>
            </a:r>
            <a:r>
              <a:rPr lang="ko-KR" altLang="en-US" dirty="0" err="1">
                <a:sym typeface="Wingdings" pitchFamily="2" charset="2"/>
              </a:rPr>
              <a:t>레이블링해야</a:t>
            </a:r>
            <a:r>
              <a:rPr lang="ko-KR" altLang="en-US" dirty="0">
                <a:sym typeface="Wingdings" pitchFamily="2" charset="2"/>
              </a:rPr>
              <a:t> 함</a:t>
            </a:r>
            <a:endParaRPr lang="en-US" altLang="ko-KR" dirty="0">
              <a:sym typeface="Wingdings" pitchFamily="2" charset="2"/>
            </a:endParaRPr>
          </a:p>
          <a:p>
            <a:r>
              <a:rPr lang="ko-KR" altLang="en-US" dirty="0">
                <a:sym typeface="Wingdings" pitchFamily="2" charset="2"/>
              </a:rPr>
              <a:t>인위적으로 데이터 확대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>
                <a:sym typeface="Wingdings" pitchFamily="2" charset="2"/>
              </a:rPr>
              <a:t>훈련집합에 있는 샘플을 변형함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>
                <a:sym typeface="Wingdings" pitchFamily="2" charset="2"/>
              </a:rPr>
              <a:t>약간 회전 또는 </a:t>
            </a:r>
            <a:r>
              <a:rPr lang="ko-KR" altLang="en-US" dirty="0" err="1">
                <a:sym typeface="Wingdings" pitchFamily="2" charset="2"/>
              </a:rPr>
              <a:t>와핑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부류 소속이 변하지 않게 주의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 lvl="1"/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284984"/>
            <a:ext cx="4922317" cy="3140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76608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1.6.2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가중치 감쇠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>
                <a:sym typeface="Wingdings" pitchFamily="2" charset="2"/>
              </a:rPr>
              <a:t>가중치를 작게 조절하는 기법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en-US" altLang="ko-KR" dirty="0">
                <a:sym typeface="Wingdings" pitchFamily="2" charset="2"/>
              </a:rPr>
              <a:t>[</a:t>
            </a:r>
            <a:r>
              <a:rPr lang="ko-KR" altLang="en-US" dirty="0">
                <a:sym typeface="Wingdings" pitchFamily="2" charset="2"/>
              </a:rPr>
              <a:t>그림 </a:t>
            </a:r>
            <a:r>
              <a:rPr lang="en-US" altLang="ko-KR" dirty="0">
                <a:sym typeface="Wingdings" pitchFamily="2" charset="2"/>
              </a:rPr>
              <a:t>1-18(a)]</a:t>
            </a:r>
            <a:r>
              <a:rPr lang="ko-KR" altLang="en-US" dirty="0">
                <a:sym typeface="Wingdings" pitchFamily="2" charset="2"/>
              </a:rPr>
              <a:t>의 </a:t>
            </a:r>
            <a:r>
              <a:rPr lang="en-US" altLang="ko-KR" dirty="0">
                <a:sym typeface="Wingdings" pitchFamily="2" charset="2"/>
              </a:rPr>
              <a:t>12</a:t>
            </a:r>
            <a:r>
              <a:rPr lang="ko-KR" altLang="en-US" dirty="0">
                <a:sym typeface="Wingdings" pitchFamily="2" charset="2"/>
              </a:rPr>
              <a:t>차 곡선은 가중치가 매우 큼</a:t>
            </a:r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>
                <a:sym typeface="Wingdings" pitchFamily="2" charset="2"/>
              </a:rPr>
              <a:t>가중치 감쇠는 개선된 목적함수를 이용하여 가중치를 작게 조절하는 규제 기법</a:t>
            </a:r>
            <a:endParaRPr lang="en-US" altLang="ko-KR" dirty="0">
              <a:sym typeface="Wingdings" pitchFamily="2" charset="2"/>
            </a:endParaRPr>
          </a:p>
          <a:p>
            <a:pPr lvl="2"/>
            <a:r>
              <a:rPr lang="ko-KR" altLang="en-US" dirty="0">
                <a:sym typeface="Wingdings" pitchFamily="2" charset="2"/>
              </a:rPr>
              <a:t>식 </a:t>
            </a:r>
            <a:r>
              <a:rPr lang="en-US" altLang="ko-KR" dirty="0">
                <a:sym typeface="Wingdings" pitchFamily="2" charset="2"/>
              </a:rPr>
              <a:t>(1.11)</a:t>
            </a:r>
            <a:r>
              <a:rPr lang="ko-KR" altLang="en-US" dirty="0">
                <a:sym typeface="Wingdings" pitchFamily="2" charset="2"/>
              </a:rPr>
              <a:t>의 두 번째 항은 규제 항으로서 가중치 크기를 작게 유지해줌</a:t>
            </a:r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84" y="3905701"/>
            <a:ext cx="5008612" cy="2498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42" y="1745707"/>
            <a:ext cx="5439544" cy="357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996952"/>
            <a:ext cx="5472608" cy="671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681670"/>
            <a:ext cx="3641204" cy="237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 flipH="1">
            <a:off x="4788024" y="3980165"/>
            <a:ext cx="216024" cy="366228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7918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1.7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기계 학습 유형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>
                <a:sym typeface="Wingdings" pitchFamily="2" charset="2"/>
              </a:rPr>
              <a:t>1.7.1 </a:t>
            </a:r>
            <a:r>
              <a:rPr lang="ko-KR" altLang="en-US" dirty="0">
                <a:sym typeface="Wingdings" pitchFamily="2" charset="2"/>
              </a:rPr>
              <a:t>지도 방식에 따른 유형</a:t>
            </a:r>
            <a:endParaRPr lang="en-US" altLang="ko-KR" dirty="0">
              <a:sym typeface="Wingdings" pitchFamily="2" charset="2"/>
            </a:endParaRPr>
          </a:p>
          <a:p>
            <a:r>
              <a:rPr lang="en-US" altLang="ko-KR" dirty="0">
                <a:sym typeface="Wingdings" pitchFamily="2" charset="2"/>
              </a:rPr>
              <a:t>1.7.2 </a:t>
            </a:r>
            <a:r>
              <a:rPr lang="ko-KR" altLang="en-US" dirty="0">
                <a:sym typeface="Wingdings" pitchFamily="2" charset="2"/>
              </a:rPr>
              <a:t>다양한 기준에 따른 유형</a:t>
            </a:r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028733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1.7.1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지도 방식에 따른 유형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>
                    <a:sym typeface="Wingdings" pitchFamily="2" charset="2"/>
                  </a:rPr>
                  <a:t>지도 학습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특징 벡터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𝕏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와 </a:t>
                </a:r>
                <a:r>
                  <a:rPr lang="ko-KR" altLang="en-US" dirty="0" err="1">
                    <a:sym typeface="Wingdings" pitchFamily="2" charset="2"/>
                  </a:rPr>
                  <a:t>목푯값</a:t>
                </a:r>
                <a:r>
                  <a:rPr lang="ko-KR" altLang="en-US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𝕐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가 모두 주어진 상황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회귀와 분류 문제로 구분</a:t>
                </a:r>
                <a:endParaRPr lang="en-US" altLang="ko-KR" dirty="0">
                  <a:sym typeface="Wingdings" pitchFamily="2" charset="2"/>
                </a:endParaRPr>
              </a:p>
              <a:p>
                <a:r>
                  <a:rPr lang="ko-KR" altLang="en-US" dirty="0">
                    <a:sym typeface="Wingdings" pitchFamily="2" charset="2"/>
                  </a:rPr>
                  <a:t>비지도 학습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특징 벡터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𝕏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는 주어지는데 </a:t>
                </a:r>
                <a:r>
                  <a:rPr lang="ko-KR" altLang="en-US" dirty="0" err="1">
                    <a:sym typeface="Wingdings" pitchFamily="2" charset="2"/>
                  </a:rPr>
                  <a:t>목푯값</a:t>
                </a:r>
                <a:r>
                  <a:rPr lang="ko-KR" altLang="en-US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𝕐</m:t>
                    </m:r>
                    <m:r>
                      <a:rPr lang="ko-KR" alt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가 주어지지 않는 상황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군집화 과업 </a:t>
                </a:r>
                <a:r>
                  <a:rPr lang="en-US" altLang="ko-KR" dirty="0">
                    <a:sym typeface="Wingdings" pitchFamily="2" charset="2"/>
                  </a:rPr>
                  <a:t>(</a:t>
                </a:r>
                <a:r>
                  <a:rPr lang="ko-KR" altLang="en-US" dirty="0">
                    <a:sym typeface="Wingdings" pitchFamily="2" charset="2"/>
                  </a:rPr>
                  <a:t>고객 성향에 따른 맞춤 홍보 응용 등</a:t>
                </a:r>
                <a:r>
                  <a:rPr lang="en-US" altLang="ko-KR" dirty="0">
                    <a:sym typeface="Wingdings" pitchFamily="2" charset="2"/>
                  </a:rPr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밀도 추정</a:t>
                </a:r>
                <a:r>
                  <a:rPr lang="en-US" altLang="ko-KR" dirty="0">
                    <a:sym typeface="Wingdings" pitchFamily="2" charset="2"/>
                  </a:rPr>
                  <a:t>, </a:t>
                </a:r>
                <a:r>
                  <a:rPr lang="ko-KR" altLang="en-US" dirty="0">
                    <a:sym typeface="Wingdings" pitchFamily="2" charset="2"/>
                  </a:rPr>
                  <a:t>특징 공간 변환 과업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>
                    <a:sym typeface="Wingdings" pitchFamily="2" charset="2"/>
                  </a:rPr>
                  <a:t>6</a:t>
                </a:r>
                <a:r>
                  <a:rPr lang="ko-KR" altLang="en-US" dirty="0">
                    <a:sym typeface="Wingdings" pitchFamily="2" charset="2"/>
                  </a:rPr>
                  <a:t>장의 주제</a:t>
                </a:r>
                <a:endParaRPr lang="en-US" altLang="ko-KR" dirty="0">
                  <a:sym typeface="Wingdings" pitchFamily="2" charset="2"/>
                </a:endParaRPr>
              </a:p>
              <a:p>
                <a:pPr marL="266700" lvl="1" indent="0"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marL="161925" indent="0">
                  <a:buNone/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b="0" i="1" dirty="0">
                  <a:latin typeface="Cambria Math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>
                  <a:lnSpc>
                    <a:spcPct val="20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87562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1.7.1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지도 방식에 따른 유형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>
                    <a:sym typeface="Wingdings" pitchFamily="2" charset="2"/>
                  </a:rPr>
                  <a:t>강화 학습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r>
                  <a:rPr lang="ko-KR" altLang="en-US" dirty="0" err="1">
                    <a:sym typeface="Wingdings" pitchFamily="2" charset="2"/>
                  </a:rPr>
                  <a:t>목푯값이</a:t>
                </a:r>
                <a:r>
                  <a:rPr lang="ko-KR" altLang="en-US" dirty="0">
                    <a:sym typeface="Wingdings" pitchFamily="2" charset="2"/>
                  </a:rPr>
                  <a:t> 주어지는데</a:t>
                </a:r>
                <a:r>
                  <a:rPr lang="en-US" altLang="ko-KR" dirty="0">
                    <a:sym typeface="Wingdings" pitchFamily="2" charset="2"/>
                  </a:rPr>
                  <a:t>, </a:t>
                </a:r>
                <a:r>
                  <a:rPr lang="ko-KR" altLang="en-US" dirty="0">
                    <a:sym typeface="Wingdings" pitchFamily="2" charset="2"/>
                  </a:rPr>
                  <a:t>지도 학습과 다른 형태임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예</a:t>
                </a:r>
                <a:r>
                  <a:rPr lang="en-US" altLang="ko-KR" dirty="0">
                    <a:sym typeface="Wingdings" pitchFamily="2" charset="2"/>
                  </a:rPr>
                  <a:t>) </a:t>
                </a:r>
                <a:r>
                  <a:rPr lang="ko-KR" altLang="en-US" dirty="0">
                    <a:sym typeface="Wingdings" pitchFamily="2" charset="2"/>
                  </a:rPr>
                  <a:t>바둑</a:t>
                </a:r>
                <a:endParaRPr lang="en-US" altLang="ko-KR" dirty="0">
                  <a:sym typeface="Wingdings" pitchFamily="2" charset="2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수를 두는 행위가 샘플인데</a:t>
                </a:r>
                <a:r>
                  <a:rPr lang="en-US" altLang="ko-KR" dirty="0">
                    <a:sym typeface="Wingdings" pitchFamily="2" charset="2"/>
                  </a:rPr>
                  <a:t>, </a:t>
                </a:r>
                <a:r>
                  <a:rPr lang="ko-KR" altLang="en-US" dirty="0">
                    <a:sym typeface="Wingdings" pitchFamily="2" charset="2"/>
                  </a:rPr>
                  <a:t>게임이 끝나면 </a:t>
                </a:r>
                <a:r>
                  <a:rPr lang="ko-KR" altLang="en-US" dirty="0" err="1">
                    <a:sym typeface="Wingdings" pitchFamily="2" charset="2"/>
                  </a:rPr>
                  <a:t>목푯값</a:t>
                </a:r>
                <a:r>
                  <a:rPr lang="ko-KR" altLang="en-US" dirty="0">
                    <a:sym typeface="Wingdings" pitchFamily="2" charset="2"/>
                  </a:rPr>
                  <a:t> 하나가 부여됨</a:t>
                </a:r>
                <a:endParaRPr lang="en-US" altLang="ko-KR" dirty="0">
                  <a:sym typeface="Wingdings" pitchFamily="2" charset="2"/>
                </a:endParaRPr>
              </a:p>
              <a:p>
                <a:pPr lvl="3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이기면 </a:t>
                </a:r>
                <a:r>
                  <a:rPr lang="en-US" altLang="ko-KR" dirty="0">
                    <a:sym typeface="Wingdings" pitchFamily="2" charset="2"/>
                  </a:rPr>
                  <a:t>1, </a:t>
                </a:r>
                <a:r>
                  <a:rPr lang="ko-KR" altLang="en-US" dirty="0">
                    <a:sym typeface="Wingdings" pitchFamily="2" charset="2"/>
                  </a:rPr>
                  <a:t>패하면</a:t>
                </a:r>
                <a:r>
                  <a:rPr lang="en-US" altLang="ko-KR" dirty="0">
                    <a:sym typeface="Wingdings" pitchFamily="2" charset="2"/>
                  </a:rPr>
                  <a:t> -1</a:t>
                </a:r>
                <a:r>
                  <a:rPr lang="ko-KR" altLang="en-US" dirty="0">
                    <a:sym typeface="Wingdings" pitchFamily="2" charset="2"/>
                  </a:rPr>
                  <a:t>을 부여</a:t>
                </a:r>
                <a:endParaRPr lang="en-US" altLang="ko-KR" dirty="0">
                  <a:sym typeface="Wingdings" pitchFamily="2" charset="2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게임을 구성한 샘플들 각각에 </a:t>
                </a:r>
                <a:r>
                  <a:rPr lang="ko-KR" altLang="en-US" dirty="0" err="1">
                    <a:sym typeface="Wingdings" pitchFamily="2" charset="2"/>
                  </a:rPr>
                  <a:t>목푯값을</a:t>
                </a:r>
                <a:r>
                  <a:rPr lang="ko-KR" altLang="en-US" dirty="0">
                    <a:sym typeface="Wingdings" pitchFamily="2" charset="2"/>
                  </a:rPr>
                  <a:t> 나누어 주어야 함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>
                    <a:sym typeface="Wingdings" pitchFamily="2" charset="2"/>
                  </a:rPr>
                  <a:t>9</a:t>
                </a:r>
                <a:r>
                  <a:rPr lang="ko-KR" altLang="en-US" dirty="0">
                    <a:sym typeface="Wingdings" pitchFamily="2" charset="2"/>
                  </a:rPr>
                  <a:t>장의 주제</a:t>
                </a:r>
                <a:endParaRPr lang="en-US" altLang="ko-KR" dirty="0">
                  <a:sym typeface="Wingdings" pitchFamily="2" charset="2"/>
                </a:endParaRPr>
              </a:p>
              <a:p>
                <a:r>
                  <a:rPr lang="ko-KR" altLang="en-US" dirty="0">
                    <a:sym typeface="Wingdings" pitchFamily="2" charset="2"/>
                  </a:rPr>
                  <a:t>준지도 학습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일부는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𝕏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와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𝕐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를 모두 가지지만</a:t>
                </a:r>
                <a:r>
                  <a:rPr lang="en-US" altLang="ko-KR" dirty="0">
                    <a:sym typeface="Wingdings" pitchFamily="2" charset="2"/>
                  </a:rPr>
                  <a:t>, </a:t>
                </a:r>
                <a:r>
                  <a:rPr lang="ko-KR" altLang="en-US" dirty="0">
                    <a:sym typeface="Wingdings" pitchFamily="2" charset="2"/>
                  </a:rPr>
                  <a:t>나머지는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𝕏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만 가진 상황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인터넷 덕분으로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𝕏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의 수집은 쉽지만</a:t>
                </a:r>
                <a:r>
                  <a:rPr lang="en-US" altLang="ko-KR" dirty="0">
                    <a:sym typeface="Wingdings" pitchFamily="2" charset="2"/>
                  </a:rPr>
                  <a:t>,</a:t>
                </a:r>
                <a:r>
                  <a:rPr lang="ko-KR" altLang="en-US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𝕐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는 수작업이 필요하여 최근 중요성 부각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 </a:t>
                </a:r>
                <a:r>
                  <a:rPr lang="en-US" altLang="ko-KR" dirty="0">
                    <a:sym typeface="Wingdings" pitchFamily="2" charset="2"/>
                  </a:rPr>
                  <a:t>7</a:t>
                </a:r>
                <a:r>
                  <a:rPr lang="ko-KR" altLang="en-US" dirty="0">
                    <a:sym typeface="Wingdings" pitchFamily="2" charset="2"/>
                  </a:rPr>
                  <a:t>장의 주제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marL="161925" indent="0">
                  <a:buNone/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b="0" i="1" dirty="0">
                  <a:latin typeface="Cambria Math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>
                  <a:lnSpc>
                    <a:spcPct val="20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31293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1.7.2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다양한 기준에 따른 유형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>
                <a:sym typeface="Wingdings" pitchFamily="2" charset="2"/>
              </a:rPr>
              <a:t>오프라인 학습과 온라인 학습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>
                <a:sym typeface="Wingdings" pitchFamily="2" charset="2"/>
              </a:rPr>
              <a:t>이 책은 오프라인 학습을 다룸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>
                <a:sym typeface="Wingdings" pitchFamily="2" charset="2"/>
              </a:rPr>
              <a:t>온라인 학습은 인터넷 등에서 추가로 발생하는 샘플을 가지고 점증적 학습</a:t>
            </a:r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sym typeface="Wingdings" pitchFamily="2" charset="2"/>
              </a:rPr>
              <a:t>결정론적 학습과 </a:t>
            </a:r>
            <a:r>
              <a:rPr lang="ko-KR" altLang="en-US" dirty="0" err="1">
                <a:sym typeface="Wingdings" pitchFamily="2" charset="2"/>
              </a:rPr>
              <a:t>스토캐스틱</a:t>
            </a:r>
            <a:r>
              <a:rPr lang="ko-KR" altLang="en-US" dirty="0">
                <a:sym typeface="Wingdings" pitchFamily="2" charset="2"/>
              </a:rPr>
              <a:t> 학습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>
                <a:sym typeface="Wingdings" pitchFamily="2" charset="2"/>
              </a:rPr>
              <a:t>결정론적에서는 같은 데이터를 가지고 다시 학습하면 같은 </a:t>
            </a:r>
            <a:r>
              <a:rPr lang="ko-KR" altLang="en-US" dirty="0" err="1">
                <a:sym typeface="Wingdings" pitchFamily="2" charset="2"/>
              </a:rPr>
              <a:t>예측기가</a:t>
            </a:r>
            <a:r>
              <a:rPr lang="ko-KR" altLang="en-US" dirty="0">
                <a:sym typeface="Wingdings" pitchFamily="2" charset="2"/>
              </a:rPr>
              <a:t> 만들어짐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 err="1">
                <a:sym typeface="Wingdings" pitchFamily="2" charset="2"/>
              </a:rPr>
              <a:t>스토캐스틱</a:t>
            </a:r>
            <a:r>
              <a:rPr lang="ko-KR" altLang="en-US" dirty="0">
                <a:sym typeface="Wingdings" pitchFamily="2" charset="2"/>
              </a:rPr>
              <a:t> 학습은 학습 과정에서 </a:t>
            </a:r>
            <a:r>
              <a:rPr lang="ko-KR" altLang="en-US" dirty="0" err="1">
                <a:sym typeface="Wingdings" pitchFamily="2" charset="2"/>
              </a:rPr>
              <a:t>난수를</a:t>
            </a:r>
            <a:r>
              <a:rPr lang="ko-KR" altLang="en-US" dirty="0">
                <a:sym typeface="Wingdings" pitchFamily="2" charset="2"/>
              </a:rPr>
              <a:t> 사용하므로 같은 데이터로 다시 학습하면 다른 </a:t>
            </a:r>
            <a:r>
              <a:rPr lang="ko-KR" altLang="en-US" dirty="0" err="1">
                <a:sym typeface="Wingdings" pitchFamily="2" charset="2"/>
              </a:rPr>
              <a:t>예측기가</a:t>
            </a:r>
            <a:r>
              <a:rPr lang="ko-KR" altLang="en-US" dirty="0">
                <a:sym typeface="Wingdings" pitchFamily="2" charset="2"/>
              </a:rPr>
              <a:t> 만들어짐</a:t>
            </a:r>
            <a:r>
              <a:rPr lang="en-US" altLang="ko-KR" dirty="0">
                <a:sym typeface="Wingdings" pitchFamily="2" charset="2"/>
              </a:rPr>
              <a:t>. </a:t>
            </a:r>
            <a:r>
              <a:rPr lang="ko-KR" altLang="en-US" dirty="0">
                <a:sym typeface="Wingdings" pitchFamily="2" charset="2"/>
              </a:rPr>
              <a:t>보통 예측 과정도 </a:t>
            </a:r>
            <a:r>
              <a:rPr lang="ko-KR" altLang="en-US" dirty="0" err="1">
                <a:sym typeface="Wingdings" pitchFamily="2" charset="2"/>
              </a:rPr>
              <a:t>난수</a:t>
            </a:r>
            <a:r>
              <a:rPr lang="ko-KR" altLang="en-US" dirty="0">
                <a:sym typeface="Wingdings" pitchFamily="2" charset="2"/>
              </a:rPr>
              <a:t> 사용 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en-US" altLang="ko-KR" dirty="0">
                <a:sym typeface="Wingdings" pitchFamily="2" charset="2"/>
              </a:rPr>
              <a:t>10.4</a:t>
            </a:r>
            <a:r>
              <a:rPr lang="ko-KR" altLang="en-US" dirty="0">
                <a:sym typeface="Wingdings" pitchFamily="2" charset="2"/>
              </a:rPr>
              <a:t>절의 </a:t>
            </a:r>
            <a:r>
              <a:rPr lang="en-US" altLang="ko-KR" dirty="0">
                <a:sym typeface="Wingdings" pitchFamily="2" charset="2"/>
              </a:rPr>
              <a:t>RBM</a:t>
            </a:r>
            <a:r>
              <a:rPr lang="ko-KR" altLang="en-US" dirty="0">
                <a:sym typeface="Wingdings" pitchFamily="2" charset="2"/>
              </a:rPr>
              <a:t>과 </a:t>
            </a:r>
            <a:r>
              <a:rPr lang="en-US" altLang="ko-KR" dirty="0">
                <a:sym typeface="Wingdings" pitchFamily="2" charset="2"/>
              </a:rPr>
              <a:t>DBN</a:t>
            </a:r>
            <a:r>
              <a:rPr lang="ko-KR" altLang="en-US" dirty="0">
                <a:sym typeface="Wingdings" pitchFamily="2" charset="2"/>
              </a:rPr>
              <a:t>이 </a:t>
            </a:r>
            <a:r>
              <a:rPr lang="ko-KR" altLang="en-US" dirty="0" err="1">
                <a:sym typeface="Wingdings" pitchFamily="2" charset="2"/>
              </a:rPr>
              <a:t>스토캐스틱</a:t>
            </a:r>
            <a:r>
              <a:rPr lang="ko-KR" altLang="en-US" dirty="0">
                <a:sym typeface="Wingdings" pitchFamily="2" charset="2"/>
              </a:rPr>
              <a:t> 학습</a:t>
            </a:r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sym typeface="Wingdings" pitchFamily="2" charset="2"/>
              </a:rPr>
              <a:t>분별 모델과 생성 모델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>
                <a:sym typeface="Wingdings" pitchFamily="2" charset="2"/>
              </a:rPr>
              <a:t>분별 모델은 부류 예측에만 관심</a:t>
            </a:r>
            <a:r>
              <a:rPr lang="en-US" altLang="ko-KR" dirty="0">
                <a:sym typeface="Wingdings" pitchFamily="2" charset="2"/>
              </a:rPr>
              <a:t>. </a:t>
            </a:r>
            <a:r>
              <a:rPr lang="ko-KR" altLang="en-US" dirty="0">
                <a:sym typeface="Wingdings" pitchFamily="2" charset="2"/>
              </a:rPr>
              <a:t>즉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P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(</a:t>
            </a:r>
            <a:r>
              <a:rPr lang="en-US" altLang="ko-KR" i="1" dirty="0" err="1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y</a:t>
            </a:r>
            <a:r>
              <a:rPr lang="en-US" altLang="ko-KR" dirty="0" err="1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|</a:t>
            </a:r>
            <a:r>
              <a:rPr lang="en-US" altLang="ko-KR" b="1" dirty="0" err="1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x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)</a:t>
            </a:r>
            <a:r>
              <a:rPr lang="ko-KR" altLang="en-US" dirty="0">
                <a:sym typeface="Wingdings" pitchFamily="2" charset="2"/>
              </a:rPr>
              <a:t>의 추정에 관심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>
                <a:sym typeface="Wingdings" pitchFamily="2" charset="2"/>
              </a:rPr>
              <a:t>생성 모델은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P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(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x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)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또는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P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(</a:t>
            </a:r>
            <a:r>
              <a:rPr lang="en-US" altLang="ko-KR" b="1" dirty="0" err="1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x</a:t>
            </a:r>
            <a:r>
              <a:rPr lang="en-US" altLang="ko-KR" dirty="0" err="1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|</a:t>
            </a:r>
            <a:r>
              <a:rPr lang="en-US" altLang="ko-KR" i="1" dirty="0" err="1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y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)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를 </a:t>
            </a:r>
            <a:r>
              <a:rPr lang="ko-KR" altLang="en-US" dirty="0">
                <a:sym typeface="Wingdings" pitchFamily="2" charset="2"/>
              </a:rPr>
              <a:t>추정함</a:t>
            </a:r>
            <a:endParaRPr lang="en-US" altLang="ko-KR" dirty="0">
              <a:sym typeface="Wingdings" pitchFamily="2" charset="2"/>
            </a:endParaRPr>
          </a:p>
          <a:p>
            <a:pPr lvl="2"/>
            <a:r>
              <a:rPr lang="ko-KR" altLang="en-US" dirty="0">
                <a:sym typeface="Wingdings" pitchFamily="2" charset="2"/>
              </a:rPr>
              <a:t>따라서 새로운 샘플을 </a:t>
            </a:r>
            <a:r>
              <a:rPr lang="en-US" altLang="ko-KR" dirty="0">
                <a:sym typeface="Wingdings" pitchFamily="2" charset="2"/>
              </a:rPr>
              <a:t>‘</a:t>
            </a:r>
            <a:r>
              <a:rPr lang="ko-KR" altLang="en-US" dirty="0">
                <a:sym typeface="Wingdings" pitchFamily="2" charset="2"/>
              </a:rPr>
              <a:t>생성</a:t>
            </a:r>
            <a:r>
              <a:rPr lang="en-US" altLang="ko-KR" dirty="0">
                <a:sym typeface="Wingdings" pitchFamily="2" charset="2"/>
              </a:rPr>
              <a:t>’</a:t>
            </a:r>
            <a:r>
              <a:rPr lang="ko-KR" altLang="en-US" dirty="0">
                <a:sym typeface="Wingdings" pitchFamily="2" charset="2"/>
              </a:rPr>
              <a:t>할 수 있음 </a:t>
            </a:r>
            <a:endParaRPr lang="en-US" altLang="ko-KR" dirty="0">
              <a:sym typeface="Wingdings" pitchFamily="2" charset="2"/>
            </a:endParaRPr>
          </a:p>
          <a:p>
            <a:pPr lvl="2"/>
            <a:r>
              <a:rPr lang="en-US" altLang="ko-KR" dirty="0">
                <a:sym typeface="Wingdings" pitchFamily="2" charset="2"/>
              </a:rPr>
              <a:t>4.5</a:t>
            </a:r>
            <a:r>
              <a:rPr lang="ko-KR" altLang="en-US" dirty="0">
                <a:sym typeface="Wingdings" pitchFamily="2" charset="2"/>
              </a:rPr>
              <a:t>절의 </a:t>
            </a:r>
            <a:r>
              <a:rPr lang="en-US" altLang="ko-KR" dirty="0">
                <a:sym typeface="Wingdings" pitchFamily="2" charset="2"/>
              </a:rPr>
              <a:t>GAN, 10.4</a:t>
            </a:r>
            <a:r>
              <a:rPr lang="ko-KR" altLang="en-US" dirty="0">
                <a:sym typeface="Wingdings" pitchFamily="2" charset="2"/>
              </a:rPr>
              <a:t>절의 </a:t>
            </a:r>
            <a:r>
              <a:rPr lang="en-US" altLang="ko-KR" dirty="0">
                <a:sym typeface="Wingdings" pitchFamily="2" charset="2"/>
              </a:rPr>
              <a:t>RBM</a:t>
            </a:r>
            <a:r>
              <a:rPr lang="ko-KR" altLang="en-US" dirty="0">
                <a:sym typeface="Wingdings" pitchFamily="2" charset="2"/>
              </a:rPr>
              <a:t>은 생성 모델</a:t>
            </a:r>
            <a:endParaRPr lang="en-US" altLang="ko-KR" dirty="0">
              <a:sym typeface="Wingdings" pitchFamily="2" charset="2"/>
            </a:endParaRPr>
          </a:p>
          <a:p>
            <a:pPr lvl="2"/>
            <a:r>
              <a:rPr lang="en-US" altLang="ko-KR" dirty="0">
                <a:sym typeface="Wingdings" pitchFamily="2" charset="2"/>
              </a:rPr>
              <a:t>8.5</a:t>
            </a:r>
            <a:r>
              <a:rPr lang="ko-KR" altLang="en-US" dirty="0">
                <a:sym typeface="Wingdings" pitchFamily="2" charset="2"/>
              </a:rPr>
              <a:t>절의 순환신경망</a:t>
            </a:r>
            <a:r>
              <a:rPr lang="en-US" altLang="ko-KR" dirty="0">
                <a:sym typeface="Wingdings" pitchFamily="2" charset="2"/>
              </a:rPr>
              <a:t>(RNN)</a:t>
            </a:r>
            <a:r>
              <a:rPr lang="ko-KR" altLang="en-US" dirty="0">
                <a:sym typeface="Wingdings" pitchFamily="2" charset="2"/>
              </a:rPr>
              <a:t>을 생성 모델로 활용하는 응용 예제</a:t>
            </a:r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622299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1.8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기계 학습의 과거와 현재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미래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>
                <a:sym typeface="Wingdings" pitchFamily="2" charset="2"/>
              </a:rPr>
              <a:t>1.8.1 </a:t>
            </a:r>
            <a:r>
              <a:rPr lang="ko-KR" altLang="en-US" dirty="0">
                <a:sym typeface="Wingdings" pitchFamily="2" charset="2"/>
              </a:rPr>
              <a:t>인공지능과 기계 학습의 간략한 역사</a:t>
            </a:r>
            <a:endParaRPr lang="en-US" altLang="ko-KR" dirty="0">
              <a:sym typeface="Wingdings" pitchFamily="2" charset="2"/>
            </a:endParaRPr>
          </a:p>
          <a:p>
            <a:r>
              <a:rPr lang="en-US" altLang="ko-KR" dirty="0">
                <a:sym typeface="Wingdings" pitchFamily="2" charset="2"/>
              </a:rPr>
              <a:t>1.8.2 </a:t>
            </a:r>
            <a:r>
              <a:rPr lang="ko-KR" altLang="en-US" dirty="0">
                <a:sym typeface="Wingdings" pitchFamily="2" charset="2"/>
              </a:rPr>
              <a:t>기술 추세</a:t>
            </a:r>
            <a:endParaRPr lang="en-US" altLang="ko-KR" dirty="0">
              <a:sym typeface="Wingdings" pitchFamily="2" charset="2"/>
            </a:endParaRPr>
          </a:p>
          <a:p>
            <a:r>
              <a:rPr lang="en-US" altLang="ko-KR" dirty="0">
                <a:sym typeface="Wingdings" pitchFamily="2" charset="2"/>
              </a:rPr>
              <a:t>1.8.3 </a:t>
            </a:r>
            <a:r>
              <a:rPr lang="ko-KR" altLang="en-US" dirty="0">
                <a:sym typeface="Wingdings" pitchFamily="2" charset="2"/>
              </a:rPr>
              <a:t>사회적 전망</a:t>
            </a:r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1669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1.8.1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인공지능과 기계 학습의 간략한 역사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>
                <a:sym typeface="Wingdings" pitchFamily="2" charset="2"/>
              </a:rPr>
              <a:t>베비지의</a:t>
            </a:r>
            <a:r>
              <a:rPr lang="ko-KR" altLang="en-US" dirty="0">
                <a:sym typeface="Wingdings" pitchFamily="2" charset="2"/>
              </a:rPr>
              <a:t> 제자인 </a:t>
            </a:r>
            <a:r>
              <a:rPr lang="ko-KR" altLang="en-US" dirty="0" err="1">
                <a:sym typeface="Wingdings" pitchFamily="2" charset="2"/>
              </a:rPr>
              <a:t>에이더</a:t>
            </a:r>
            <a:r>
              <a:rPr lang="ko-KR" altLang="en-US" dirty="0">
                <a:sym typeface="Wingdings" pitchFamily="2" charset="2"/>
              </a:rPr>
              <a:t> 여사의 통찰력 </a:t>
            </a:r>
            <a:r>
              <a:rPr lang="en-US" altLang="ko-KR" dirty="0">
                <a:sym typeface="Wingdings" pitchFamily="2" charset="2"/>
              </a:rPr>
              <a:t>(19</a:t>
            </a:r>
            <a:r>
              <a:rPr lang="ko-KR" altLang="en-US" dirty="0">
                <a:sym typeface="Wingdings" pitchFamily="2" charset="2"/>
              </a:rPr>
              <a:t>세기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중반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“… </a:t>
            </a:r>
            <a:r>
              <a:rPr lang="ko-KR" altLang="en-US" dirty="0">
                <a:sym typeface="Wingdings" pitchFamily="2" charset="2"/>
              </a:rPr>
              <a:t>해석엔진은 숫자 이외의 것도 처리할 수 있을 것이다</a:t>
            </a:r>
            <a:r>
              <a:rPr lang="en-US" altLang="ko-KR" dirty="0">
                <a:sym typeface="Wingdings" pitchFamily="2" charset="2"/>
              </a:rPr>
              <a:t>. … </a:t>
            </a:r>
            <a:r>
              <a:rPr lang="ko-KR" altLang="en-US" dirty="0">
                <a:sym typeface="Wingdings" pitchFamily="2" charset="2"/>
              </a:rPr>
              <a:t>예를 들어 화음과 음조를 해석엔진의 표기에 맞출 수 있다면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해석엔진은 꽤 복잡한 곡을 작곡할 수도 있다</a:t>
            </a:r>
            <a:r>
              <a:rPr lang="en-US" altLang="ko-KR" dirty="0">
                <a:sym typeface="Wingdings" pitchFamily="2" charset="2"/>
              </a:rPr>
              <a:t>.” [Ada1843]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200</a:t>
            </a:r>
            <a:r>
              <a:rPr lang="ko-KR" altLang="en-US" dirty="0">
                <a:sym typeface="Wingdings" pitchFamily="2" charset="2"/>
              </a:rPr>
              <a:t>여 년이 지난 지금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 lvl="2"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흘려 쓴 필기 숫자를 </a:t>
            </a:r>
            <a:r>
              <a:rPr lang="en-US" altLang="ko-KR" dirty="0">
                <a:sym typeface="Wingdings" pitchFamily="2" charset="2"/>
              </a:rPr>
              <a:t>0.23% </a:t>
            </a:r>
            <a:r>
              <a:rPr lang="ko-KR" altLang="en-US" dirty="0">
                <a:sym typeface="Wingdings" pitchFamily="2" charset="2"/>
              </a:rPr>
              <a:t>오류로 인식</a:t>
            </a:r>
            <a:endParaRPr lang="en-US" altLang="ko-KR" dirty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err="1">
                <a:sym typeface="Wingdings" pitchFamily="2" charset="2"/>
              </a:rPr>
              <a:t>알파고는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ko-KR" altLang="en-US" dirty="0" err="1">
                <a:sym typeface="Wingdings" pitchFamily="2" charset="2"/>
              </a:rPr>
              <a:t>이세돌을</a:t>
            </a:r>
            <a:r>
              <a:rPr lang="ko-KR" altLang="en-US" dirty="0">
                <a:sym typeface="Wingdings" pitchFamily="2" charset="2"/>
              </a:rPr>
              <a:t> 이김</a:t>
            </a:r>
            <a:endParaRPr lang="en-US" altLang="ko-KR" dirty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자연영상에 대해 다섯 단어 가량의 문장으로 묘사함</a:t>
            </a:r>
            <a:endParaRPr lang="en-US" altLang="ko-KR" dirty="0">
              <a:sym typeface="Wingdings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889356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1.8.1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인공지능과 기계 학습의 간략한 역사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052736"/>
            <a:ext cx="7632848" cy="5258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9916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1.1.1 </a:t>
            </a:r>
            <a:r>
              <a:rPr lang="ko-KR" altLang="en-US" dirty="0"/>
              <a:t>기계 학습의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기계 학습이란</a:t>
            </a:r>
            <a:r>
              <a:rPr lang="en-US" altLang="ko-KR" dirty="0"/>
              <a:t>? </a:t>
            </a:r>
          </a:p>
          <a:p>
            <a:pPr lvl="1"/>
            <a:r>
              <a:rPr lang="ko-KR" altLang="en-US" dirty="0"/>
              <a:t>현대적 정의</a:t>
            </a:r>
            <a:endParaRPr lang="en-US" altLang="ko-K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31" y="2604460"/>
            <a:ext cx="8024961" cy="2259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08" y="2060848"/>
            <a:ext cx="8054840" cy="517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47630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1.8.1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인공지능과 기계 학습의 간략한 역사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" y="980728"/>
            <a:ext cx="5577235" cy="5373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2148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1.8.1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인공지능과 기계 학습의 간략한 역사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80728"/>
            <a:ext cx="6334125" cy="536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87202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1.8.2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기술 추세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itchFamily="2" charset="2"/>
              </a:rPr>
              <a:t>리뷰 논문 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en-US" altLang="ko-KR" dirty="0">
                <a:sym typeface="Wingdings" pitchFamily="2" charset="2"/>
              </a:rPr>
              <a:t>[LeCun2015, Jordan2015, Jones2014]</a:t>
            </a:r>
          </a:p>
          <a:p>
            <a:r>
              <a:rPr lang="ko-KR" altLang="en-US" dirty="0">
                <a:sym typeface="Wingdings" pitchFamily="2" charset="2"/>
              </a:rPr>
              <a:t>기계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학습은 인공지능 실현에 핵심 기술</a:t>
            </a:r>
            <a:endParaRPr lang="en-US" altLang="ko-KR" dirty="0">
              <a:sym typeface="Wingdings" pitchFamily="2" charset="2"/>
            </a:endParaRPr>
          </a:p>
          <a:p>
            <a:r>
              <a:rPr lang="ko-KR" altLang="en-US" dirty="0">
                <a:sym typeface="Wingdings" pitchFamily="2" charset="2"/>
              </a:rPr>
              <a:t>기계 학습 알고리즘과 응용의 다양화</a:t>
            </a:r>
            <a:endParaRPr lang="en-US" altLang="ko-KR" dirty="0">
              <a:sym typeface="Wingdings" pitchFamily="2" charset="2"/>
            </a:endParaRPr>
          </a:p>
          <a:p>
            <a:r>
              <a:rPr lang="ko-KR" altLang="en-US" dirty="0">
                <a:sym typeface="Wingdings" pitchFamily="2" charset="2"/>
              </a:rPr>
              <a:t>서로 다른 알고리즘과 응용의 융합</a:t>
            </a:r>
            <a:endParaRPr lang="en-US" altLang="ko-KR" dirty="0">
              <a:sym typeface="Wingdings" pitchFamily="2" charset="2"/>
            </a:endParaRPr>
          </a:p>
          <a:p>
            <a:r>
              <a:rPr lang="ko-KR" altLang="en-US" dirty="0" err="1">
                <a:sym typeface="Wingdings" pitchFamily="2" charset="2"/>
              </a:rPr>
              <a:t>딥러닝이</a:t>
            </a:r>
            <a:r>
              <a:rPr lang="ko-KR" altLang="en-US" dirty="0">
                <a:sym typeface="Wingdings" pitchFamily="2" charset="2"/>
              </a:rPr>
              <a:t> 기계 학습의 주류</a:t>
            </a:r>
            <a:endParaRPr lang="en-US" altLang="ko-KR" dirty="0">
              <a:sym typeface="Wingdings" pitchFamily="2" charset="2"/>
            </a:endParaRPr>
          </a:p>
          <a:p>
            <a:r>
              <a:rPr lang="ko-KR" altLang="en-US" dirty="0">
                <a:sym typeface="Wingdings" pitchFamily="2" charset="2"/>
              </a:rPr>
              <a:t>표현 학습이 중요해짐</a:t>
            </a:r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000738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1.8.3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사회적 전망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itchFamily="2" charset="2"/>
              </a:rPr>
              <a:t>미래의 직업 변화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시의적절하고 심사숙고 해야 할 객관적 담론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sym typeface="Wingdings" pitchFamily="2" charset="2"/>
              </a:rPr>
              <a:t>프레이는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702</a:t>
            </a:r>
            <a:r>
              <a:rPr lang="ko-KR" altLang="en-US" dirty="0">
                <a:sym typeface="Wingdings" pitchFamily="2" charset="2"/>
              </a:rPr>
              <a:t>개 직업의 사라질 위기를 확률로 계산 </a:t>
            </a:r>
            <a:r>
              <a:rPr lang="en-US" altLang="ko-KR" dirty="0">
                <a:sym typeface="Wingdings" pitchFamily="2" charset="2"/>
              </a:rPr>
              <a:t>[Frey2017]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sym typeface="Wingdings" pitchFamily="2" charset="2"/>
              </a:rPr>
              <a:t>텔레마케터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99% …… ……  …… ….. ….. ….. </a:t>
            </a:r>
            <a:r>
              <a:rPr lang="ko-KR" altLang="en-US" dirty="0">
                <a:sym typeface="Wingdings" pitchFamily="2" charset="2"/>
              </a:rPr>
              <a:t>오락 치료사 </a:t>
            </a:r>
            <a:r>
              <a:rPr lang="en-US" altLang="ko-KR" dirty="0">
                <a:sym typeface="Wingdings" pitchFamily="2" charset="2"/>
              </a:rPr>
              <a:t>0.28%</a:t>
            </a:r>
          </a:p>
          <a:p>
            <a:r>
              <a:rPr lang="ko-KR" altLang="en-US" dirty="0">
                <a:sym typeface="Wingdings" pitchFamily="2" charset="2"/>
              </a:rPr>
              <a:t>기계가 사람을 지배할지 모른다는 두려움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알파고 이후 매스컴을 통해 여과 없이 전파</a:t>
            </a:r>
            <a:r>
              <a:rPr lang="en-US" altLang="ko-KR" dirty="0">
                <a:sym typeface="Wingdings" pitchFamily="2" charset="2"/>
              </a:rPr>
              <a:t>. </a:t>
            </a:r>
            <a:r>
              <a:rPr lang="ko-KR" altLang="en-US" dirty="0">
                <a:sym typeface="Wingdings" pitchFamily="2" charset="2"/>
              </a:rPr>
              <a:t>쓸데없는 과장에 불과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냇가에 다리 놓는 일과 목포</a:t>
            </a:r>
            <a:r>
              <a:rPr lang="en-US" altLang="ko-KR" dirty="0">
                <a:sym typeface="Wingdings" pitchFamily="2" charset="2"/>
              </a:rPr>
              <a:t>-</a:t>
            </a:r>
            <a:r>
              <a:rPr lang="ko-KR" altLang="en-US" dirty="0">
                <a:sym typeface="Wingdings" pitchFamily="2" charset="2"/>
              </a:rPr>
              <a:t>제주에 대교를 놓는 일은 규모만 다를 뿐 본질적으로 같은 일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오목 프로그램이나 바둑 프로그램은 규모만 다를 뿐 본질적으로 같은 일</a:t>
            </a:r>
            <a:r>
              <a:rPr lang="en-US" altLang="ko-KR" dirty="0">
                <a:sym typeface="Wingdings" pitchFamily="2" charset="2"/>
              </a:rPr>
              <a:t>. </a:t>
            </a:r>
            <a:r>
              <a:rPr lang="ko-KR" altLang="en-US" dirty="0">
                <a:sym typeface="Wingdings" pitchFamily="2" charset="2"/>
              </a:rPr>
              <a:t>오목은 간단한 규칙으로 구현 가능하나 바둑은 미분을 사용한 복잡한 기계 학습 알고리즘 사용 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현재 기계 학습은 온통 수학과 컴퓨터 알고리즘일 뿐</a:t>
            </a:r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57191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1.1.2 </a:t>
            </a:r>
            <a:r>
              <a:rPr lang="ko-KR" altLang="en-US" dirty="0"/>
              <a:t>지식기반 방식에서 기계 학습으로의 대전환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인공지능의 탄생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컴퓨터의 뛰어난 능력</a:t>
            </a:r>
            <a:endParaRPr lang="en-US" altLang="ko-KR" dirty="0"/>
          </a:p>
          <a:p>
            <a:pPr lvl="2"/>
            <a:r>
              <a:rPr lang="ko-KR" altLang="en-US" dirty="0"/>
              <a:t>사람이 어려워하는 일을 아주 쉽게 함 </a:t>
            </a:r>
            <a:endParaRPr lang="en-US" altLang="ko-KR" dirty="0"/>
          </a:p>
          <a:p>
            <a:pPr lvl="2"/>
            <a:r>
              <a:rPr lang="en-US" altLang="ko-KR" dirty="0"/>
              <a:t>80932.46789076*0.39001324</a:t>
            </a:r>
            <a:r>
              <a:rPr lang="ko-KR" altLang="en-US" dirty="0"/>
              <a:t>와 같은 곱셈을 고속으로 수행</a:t>
            </a:r>
            <a:r>
              <a:rPr lang="en-US" altLang="ko-KR" dirty="0"/>
              <a:t>(</a:t>
            </a:r>
            <a:r>
              <a:rPr lang="ko-KR" altLang="en-US" dirty="0"/>
              <a:t>현재는 초당 </a:t>
            </a:r>
            <a:r>
              <a:rPr lang="ko-KR" altLang="en-US" dirty="0" err="1"/>
              <a:t>수십억개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복잡한 함수의</a:t>
            </a:r>
            <a:r>
              <a:rPr lang="en-US" altLang="ko-KR" dirty="0"/>
              <a:t> </a:t>
            </a:r>
            <a:r>
              <a:rPr lang="ko-KR" altLang="en-US" dirty="0"/>
              <a:t>미분과 적분 척척</a:t>
            </a:r>
            <a:endParaRPr lang="en-US" altLang="ko-KR" dirty="0"/>
          </a:p>
          <a:p>
            <a:pPr lvl="1"/>
            <a:r>
              <a:rPr lang="ko-KR" altLang="en-US" dirty="0"/>
              <a:t>컴퓨터에 대한 기대감 </a:t>
            </a:r>
            <a:r>
              <a:rPr lang="en-US" altLang="ko-KR" dirty="0"/>
              <a:t>(</a:t>
            </a:r>
            <a:r>
              <a:rPr lang="ko-KR" altLang="en-US" dirty="0"/>
              <a:t>컴퓨터의 능력 과신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사람이 쉽게 하는 일</a:t>
            </a:r>
            <a:r>
              <a:rPr lang="en-US" altLang="ko-KR" dirty="0"/>
              <a:t>, </a:t>
            </a:r>
            <a:r>
              <a:rPr lang="ko-KR" altLang="en-US" dirty="0"/>
              <a:t>예를 들어 고양이</a:t>
            </a:r>
            <a:r>
              <a:rPr lang="en-US" altLang="ko-KR" dirty="0"/>
              <a:t>/</a:t>
            </a:r>
            <a:r>
              <a:rPr lang="ko-KR" altLang="en-US" dirty="0"/>
              <a:t>개 구별하는 일도 잘 하지 않을까</a:t>
            </a:r>
            <a:endParaRPr lang="en-US" altLang="ko-KR" dirty="0"/>
          </a:p>
          <a:p>
            <a:pPr lvl="2"/>
            <a:r>
              <a:rPr lang="en-US" altLang="ko-KR" dirty="0"/>
              <a:t>1950</a:t>
            </a:r>
            <a:r>
              <a:rPr lang="ko-KR" altLang="en-US" dirty="0"/>
              <a:t>년대에 인공지능이라는 분야 등장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초창기는 지식기반</a:t>
            </a:r>
            <a:r>
              <a:rPr lang="en-US" altLang="ko-KR" dirty="0"/>
              <a:t> </a:t>
            </a:r>
            <a:r>
              <a:rPr lang="ko-KR" altLang="en-US" dirty="0"/>
              <a:t>방식이 주류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“</a:t>
            </a:r>
            <a:r>
              <a:rPr lang="ko-KR" altLang="en-US" dirty="0"/>
              <a:t>구멍이 </a:t>
            </a:r>
            <a:r>
              <a:rPr lang="en-US" altLang="ko-KR" dirty="0"/>
              <a:t>2</a:t>
            </a:r>
            <a:r>
              <a:rPr lang="ko-KR" altLang="en-US" dirty="0"/>
              <a:t>개이고 중간 부분이 홀쭉하며</a:t>
            </a:r>
            <a:r>
              <a:rPr lang="en-US" altLang="ko-KR" dirty="0"/>
              <a:t>, </a:t>
            </a:r>
            <a:r>
              <a:rPr lang="ko-KR" altLang="en-US" dirty="0"/>
              <a:t>맨 위와 아래가 둥근 모양이라면 </a:t>
            </a:r>
            <a:r>
              <a:rPr lang="en-US" altLang="ko-KR" dirty="0"/>
              <a:t>8</a:t>
            </a:r>
            <a:r>
              <a:rPr lang="ko-KR" altLang="en-US" dirty="0"/>
              <a:t>이다</a:t>
            </a:r>
            <a:r>
              <a:rPr lang="en-US" altLang="ko-KR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2027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1.1.2 </a:t>
            </a:r>
            <a:r>
              <a:rPr lang="ko-KR" altLang="en-US" dirty="0"/>
              <a:t>지식기반 방식에서 기계 학습으로의 대전환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큰 깨달음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지식기반의 한계</a:t>
            </a:r>
            <a:endParaRPr lang="en-US" altLang="ko-KR" dirty="0"/>
          </a:p>
          <a:p>
            <a:pPr lvl="1"/>
            <a:r>
              <a:rPr lang="ko-KR" altLang="en-US" dirty="0"/>
              <a:t>단추를 </a:t>
            </a:r>
            <a:r>
              <a:rPr lang="en-US" altLang="ko-KR" dirty="0"/>
              <a:t>“</a:t>
            </a:r>
            <a:r>
              <a:rPr lang="ko-KR" altLang="en-US" dirty="0"/>
              <a:t>가운데 구멍이 몇 개 있는 물체</a:t>
            </a:r>
            <a:r>
              <a:rPr lang="en-US" altLang="ko-KR" dirty="0"/>
              <a:t>”</a:t>
            </a:r>
            <a:r>
              <a:rPr lang="ko-KR" altLang="en-US" dirty="0"/>
              <a:t>라고 규정하면 많은 오류 발생 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>
                <a:solidFill>
                  <a:srgbClr val="0000FF"/>
                </a:solidFill>
              </a:rPr>
              <a:t>사람은 변화가 심한 장면을 아주 쉽게 인식하지만</a:t>
            </a:r>
            <a:r>
              <a:rPr lang="en-US" altLang="ko-KR" dirty="0">
                <a:solidFill>
                  <a:srgbClr val="0000FF"/>
                </a:solidFill>
              </a:rPr>
              <a:t>, </a:t>
            </a:r>
            <a:r>
              <a:rPr lang="ko-KR" altLang="en-US" dirty="0">
                <a:solidFill>
                  <a:srgbClr val="0000FF"/>
                </a:solidFill>
              </a:rPr>
              <a:t>왜 그렇게 인식하는지 서술하지는 못함</a:t>
            </a:r>
            <a:endParaRPr lang="en-US" altLang="ko-KR" dirty="0">
              <a:solidFill>
                <a:srgbClr val="0000FF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06" y="2411672"/>
            <a:ext cx="7645871" cy="1913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8267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1.1.2 </a:t>
            </a:r>
            <a:r>
              <a:rPr lang="ko-KR" altLang="en-US" dirty="0"/>
              <a:t>지식기반 방식에서 기계 학습으로의 대전환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인공지능의 주도권</a:t>
            </a:r>
            <a:r>
              <a:rPr lang="en-US" altLang="ko-KR" dirty="0"/>
              <a:t> </a:t>
            </a:r>
            <a:r>
              <a:rPr lang="ko-KR" altLang="en-US" dirty="0"/>
              <a:t>전환</a:t>
            </a:r>
            <a:endParaRPr lang="en-US" altLang="ko-KR" dirty="0"/>
          </a:p>
          <a:p>
            <a:pPr lvl="1"/>
            <a:r>
              <a:rPr lang="ko-KR" altLang="en-US" dirty="0"/>
              <a:t>지식기반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기계 학습</a:t>
            </a:r>
            <a:endParaRPr lang="en-US" altLang="ko-KR" dirty="0"/>
          </a:p>
          <a:p>
            <a:pPr lvl="1"/>
            <a:r>
              <a:rPr lang="ko-KR" altLang="en-US" dirty="0"/>
              <a:t>기계 학습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0000FF"/>
                </a:solidFill>
              </a:rPr>
              <a:t>데이터 중심 </a:t>
            </a:r>
            <a:r>
              <a:rPr lang="ko-KR" altLang="en-US" dirty="0"/>
              <a:t>접근방식</a:t>
            </a:r>
            <a:endParaRPr lang="en-US" altLang="ko-KR" dirty="0"/>
          </a:p>
          <a:p>
            <a:pPr marL="447675" lvl="2" indent="0">
              <a:buNone/>
            </a:pPr>
            <a:r>
              <a:rPr lang="ko-KR" altLang="en-US" dirty="0"/>
              <a:t> 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852936"/>
            <a:ext cx="7762812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273417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1566</TotalTime>
  <Words>2837</Words>
  <Application>Microsoft Office PowerPoint</Application>
  <PresentationFormat>화면 슬라이드 쇼(4:3)</PresentationFormat>
  <Paragraphs>1039</Paragraphs>
  <Slides>63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2" baseType="lpstr">
      <vt:lpstr>아리따M</vt:lpstr>
      <vt:lpstr>Arial</vt:lpstr>
      <vt:lpstr>맑은 고딕</vt:lpstr>
      <vt:lpstr>나눔손글씨 펜</vt:lpstr>
      <vt:lpstr>Wingdings</vt:lpstr>
      <vt:lpstr>Times New Roman</vt:lpstr>
      <vt:lpstr>Cambria Math</vt:lpstr>
      <vt:lpstr>HY견고딕</vt:lpstr>
      <vt:lpstr>1_Office 테마</vt:lpstr>
      <vt:lpstr>1장. 소개</vt:lpstr>
      <vt:lpstr>PREVIEW</vt:lpstr>
      <vt:lpstr>PowerPoint 프레젠테이션</vt:lpstr>
      <vt:lpstr>1.1 기계 학습이란</vt:lpstr>
      <vt:lpstr>1.1.1 기계 학습의 정의</vt:lpstr>
      <vt:lpstr>1.1.1 기계 학습의 정의</vt:lpstr>
      <vt:lpstr>1.1.2 지식기반 방식에서 기계 학습으로의 대전환</vt:lpstr>
      <vt:lpstr>1.1.2 지식기반 방식에서 기계 학습으로의 대전환</vt:lpstr>
      <vt:lpstr>1.1.2 지식기반 방식에서 기계 학습으로의 대전환</vt:lpstr>
      <vt:lpstr>1.1.3 기계 학습 개념</vt:lpstr>
      <vt:lpstr>1.1.3 기계 학습 개념</vt:lpstr>
      <vt:lpstr>1.1.3 기계 학습 개념</vt:lpstr>
      <vt:lpstr>1.1.3 기계 학습 개념</vt:lpstr>
      <vt:lpstr>1.1.4 사람의 학습과 기계 학습</vt:lpstr>
      <vt:lpstr>1.2 특징 공간에 대한 이해</vt:lpstr>
      <vt:lpstr>1.2.1 1차원과 2차원 특징 공간</vt:lpstr>
      <vt:lpstr>1.2.2 다차원 특징 공간</vt:lpstr>
      <vt:lpstr>1.2.2 다차원 특징 공간</vt:lpstr>
      <vt:lpstr>1.2.3 특징 공간 변환과 표현 학습</vt:lpstr>
      <vt:lpstr>1.2.3 특징 공간 변환과 표현 학습</vt:lpstr>
      <vt:lpstr>1.2.3 특징 공간 변환과 표현 학습</vt:lpstr>
      <vt:lpstr>1.3 데이터에 대한 이해</vt:lpstr>
      <vt:lpstr>1.3 데이터에 대한 이해</vt:lpstr>
      <vt:lpstr>1.3.1 데이터 생성 과정</vt:lpstr>
      <vt:lpstr>1.3.2 데이터베이스의 중요성</vt:lpstr>
      <vt:lpstr>1.3.2 데이터베이스의 중요성</vt:lpstr>
      <vt:lpstr>1.3.2 데이터베이스의 중요성</vt:lpstr>
      <vt:lpstr>1.3.2 데이터베이스의 중요성</vt:lpstr>
      <vt:lpstr>1.3.3 데이터베이스 크기와 기계 학습 성능</vt:lpstr>
      <vt:lpstr>1.3.3 데이터베이스 크기와 기계 학습 성능</vt:lpstr>
      <vt:lpstr>1.3.4 데이터 가시화</vt:lpstr>
      <vt:lpstr>1.4 간단한 기계 학습의 예</vt:lpstr>
      <vt:lpstr>1.4 간단한 기계 학습의 예</vt:lpstr>
      <vt:lpstr>1.4 간단한 기계 학습의 예</vt:lpstr>
      <vt:lpstr>1.4 간단한 기계 학습의 예</vt:lpstr>
      <vt:lpstr>1.4 간단한 기계 학습의 예</vt:lpstr>
      <vt:lpstr>1.4 간단한 기계 학습의 예</vt:lpstr>
      <vt:lpstr>1.5 모델 선택</vt:lpstr>
      <vt:lpstr>1.5.1 과소적합과 과잉적합</vt:lpstr>
      <vt:lpstr>1.5.1 과소적합과 과잉적합</vt:lpstr>
      <vt:lpstr>1.5.2 바이어스와 분산</vt:lpstr>
      <vt:lpstr>1.5.2 바이어스와 분산</vt:lpstr>
      <vt:lpstr>1.5.2 바이어스와 분산</vt:lpstr>
      <vt:lpstr>1.5.3 검증집합과 교차검증을 이용한 모델 선택 알고리즘</vt:lpstr>
      <vt:lpstr>1.5.3 검증집합과 교차검증을 이용한 모델 선택 알고리즘</vt:lpstr>
      <vt:lpstr>1.5.3 검증집합과 교차검증을 이용한 모델 선택 알고리즘</vt:lpstr>
      <vt:lpstr>1.5.4 모델 선택의 한계와 현실적인 해결책</vt:lpstr>
      <vt:lpstr>1.5.4 모델 선택의 한계와 현실적인 해결책</vt:lpstr>
      <vt:lpstr>1.6 규제</vt:lpstr>
      <vt:lpstr>1.6.1 데이터 확대</vt:lpstr>
      <vt:lpstr>1.6.1 데이터 확대</vt:lpstr>
      <vt:lpstr>1.6.2 가중치 감쇠</vt:lpstr>
      <vt:lpstr>1.7 기계 학습 유형</vt:lpstr>
      <vt:lpstr>1.7.1 지도 방식에 따른 유형</vt:lpstr>
      <vt:lpstr>1.7.1 지도 방식에 따른 유형</vt:lpstr>
      <vt:lpstr>1.7.2 다양한 기준에 따른 유형</vt:lpstr>
      <vt:lpstr>1.8 기계 학습의 과거와 현재, 미래</vt:lpstr>
      <vt:lpstr>1.8.1 인공지능과 기계 학습의 간략한 역사</vt:lpstr>
      <vt:lpstr>1.8.1 인공지능과 기계 학습의 간략한 역사</vt:lpstr>
      <vt:lpstr>1.8.1 인공지능과 기계 학습의 간략한 역사</vt:lpstr>
      <vt:lpstr>1.8.1 인공지능과 기계 학습의 간략한 역사</vt:lpstr>
      <vt:lpstr>1.8.2 기술 추세</vt:lpstr>
      <vt:lpstr>1.8.3 사회적 전망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이준용</cp:lastModifiedBy>
  <cp:revision>153</cp:revision>
  <dcterms:created xsi:type="dcterms:W3CDTF">2006-10-05T04:04:58Z</dcterms:created>
  <dcterms:modified xsi:type="dcterms:W3CDTF">2023-09-04T08:33:44Z</dcterms:modified>
</cp:coreProperties>
</file>